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314" r:id="rId2"/>
    <p:sldId id="381" r:id="rId3"/>
    <p:sldId id="382" r:id="rId4"/>
    <p:sldId id="383" r:id="rId5"/>
    <p:sldId id="260" r:id="rId6"/>
    <p:sldId id="292" r:id="rId7"/>
    <p:sldId id="294" r:id="rId8"/>
    <p:sldId id="275" r:id="rId9"/>
    <p:sldId id="297" r:id="rId10"/>
    <p:sldId id="375" r:id="rId11"/>
    <p:sldId id="385" r:id="rId12"/>
    <p:sldId id="384" r:id="rId13"/>
    <p:sldId id="301" r:id="rId14"/>
    <p:sldId id="269" r:id="rId15"/>
    <p:sldId id="380" r:id="rId16"/>
    <p:sldId id="256" r:id="rId17"/>
    <p:sldId id="274" r:id="rId18"/>
    <p:sldId id="272" r:id="rId19"/>
    <p:sldId id="270" r:id="rId20"/>
    <p:sldId id="271" r:id="rId21"/>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522" autoAdjust="0"/>
  </p:normalViewPr>
  <p:slideViewPr>
    <p:cSldViewPr snapToGrid="0" snapToObjects="1">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8C22F-BCE8-9D46-96F0-70F35FDAC166}" type="doc">
      <dgm:prSet loTypeId="urn:microsoft.com/office/officeart/2005/8/layout/pList2" loCatId="" qsTypeId="urn:microsoft.com/office/officeart/2005/8/quickstyle/simple1" qsCatId="simple" csTypeId="urn:microsoft.com/office/officeart/2005/8/colors/colorful4" csCatId="colorful" phldr="1"/>
      <dgm:spPr/>
    </dgm:pt>
    <dgm:pt modelId="{50BE2AAB-0640-1841-B5CA-1F0B96BDB130}">
      <dgm:prSet phldrT="[Text]" custT="1"/>
      <dgm:spPr/>
      <dgm:t>
        <a:bodyPr/>
        <a:lstStyle/>
        <a:p>
          <a:r>
            <a:rPr lang="en-US" sz="3500" dirty="0" err="1">
              <a:latin typeface="Times New Roman" panose="02020603050405020304" pitchFamily="18" charset="0"/>
              <a:cs typeface="Times New Roman" panose="02020603050405020304" pitchFamily="18" charset="0"/>
            </a:rPr>
            <a:t>Nhân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vật</a:t>
          </a:r>
          <a:endParaRPr lang="en-US" sz="3500" dirty="0">
            <a:latin typeface="Times New Roman" panose="02020603050405020304" pitchFamily="18" charset="0"/>
            <a:cs typeface="Times New Roman" panose="02020603050405020304" pitchFamily="18" charset="0"/>
          </a:endParaRPr>
        </a:p>
      </dgm:t>
    </dgm:pt>
    <dgm:pt modelId="{B78C3E89-F2B7-2446-960B-A3A0A9437805}" type="parTrans" cxnId="{20EB697F-6A29-DA4C-A031-73A74A93B0D6}">
      <dgm:prSet/>
      <dgm:spPr/>
      <dgm:t>
        <a:bodyPr/>
        <a:lstStyle/>
        <a:p>
          <a:endParaRPr lang="en-US" sz="3500">
            <a:latin typeface="Times New Roman" panose="02020603050405020304" pitchFamily="18" charset="0"/>
            <a:cs typeface="Times New Roman" panose="02020603050405020304" pitchFamily="18" charset="0"/>
          </a:endParaRPr>
        </a:p>
      </dgm:t>
    </dgm:pt>
    <dgm:pt modelId="{09EB49B5-3DC4-6F47-B742-B06E581EB47A}" type="sibTrans" cxnId="{20EB697F-6A29-DA4C-A031-73A74A93B0D6}">
      <dgm:prSet/>
      <dgm:spPr/>
      <dgm:t>
        <a:bodyPr/>
        <a:lstStyle/>
        <a:p>
          <a:endParaRPr lang="en-US" sz="3500">
            <a:latin typeface="Times New Roman" panose="02020603050405020304" pitchFamily="18" charset="0"/>
            <a:cs typeface="Times New Roman" panose="02020603050405020304" pitchFamily="18" charset="0"/>
          </a:endParaRPr>
        </a:p>
      </dgm:t>
    </dgm:pt>
    <dgm:pt modelId="{6154FC9D-9692-C248-AEE7-C73E60905726}">
      <dgm:prSet phldrT="[Text]" custT="1"/>
      <dgm:spPr/>
      <dgm:t>
        <a:bodyPr/>
        <a:lstStyle/>
        <a:p>
          <a:r>
            <a:rPr lang="en-US" sz="3500" dirty="0" err="1">
              <a:latin typeface="Times New Roman" panose="02020603050405020304" pitchFamily="18" charset="0"/>
              <a:cs typeface="Times New Roman" panose="02020603050405020304" pitchFamily="18" charset="0"/>
            </a:rPr>
            <a:t>Cốt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truyện</a:t>
          </a:r>
          <a:endParaRPr lang="en-US" sz="3500" dirty="0">
            <a:latin typeface="Times New Roman" panose="02020603050405020304" pitchFamily="18" charset="0"/>
            <a:cs typeface="Times New Roman" panose="02020603050405020304" pitchFamily="18" charset="0"/>
          </a:endParaRPr>
        </a:p>
      </dgm:t>
    </dgm:pt>
    <dgm:pt modelId="{9DA9A3AE-5EB3-4949-B059-CD3C8C33E195}" type="parTrans" cxnId="{FE4BA5EA-A2A7-2746-9910-7503B89C8264}">
      <dgm:prSet/>
      <dgm:spPr/>
      <dgm:t>
        <a:bodyPr/>
        <a:lstStyle/>
        <a:p>
          <a:endParaRPr lang="en-US" sz="3500">
            <a:latin typeface="Times New Roman" panose="02020603050405020304" pitchFamily="18" charset="0"/>
            <a:cs typeface="Times New Roman" panose="02020603050405020304" pitchFamily="18" charset="0"/>
          </a:endParaRPr>
        </a:p>
      </dgm:t>
    </dgm:pt>
    <dgm:pt modelId="{1535C05C-AC69-F14B-8B7D-9034703CE3A5}" type="sibTrans" cxnId="{FE4BA5EA-A2A7-2746-9910-7503B89C8264}">
      <dgm:prSet/>
      <dgm:spPr/>
      <dgm:t>
        <a:bodyPr/>
        <a:lstStyle/>
        <a:p>
          <a:endParaRPr lang="en-US" sz="3500">
            <a:latin typeface="Times New Roman" panose="02020603050405020304" pitchFamily="18" charset="0"/>
            <a:cs typeface="Times New Roman" panose="02020603050405020304" pitchFamily="18" charset="0"/>
          </a:endParaRPr>
        </a:p>
      </dgm:t>
    </dgm:pt>
    <dgm:pt modelId="{A9CB9A39-049B-4B4F-873F-97B744BE85E2}">
      <dgm:prSet phldrT="[Text]" custT="1"/>
      <dgm:spPr/>
      <dgm:t>
        <a:bodyPr/>
        <a:lstStyle/>
        <a:p>
          <a:r>
            <a:rPr lang="en-US" sz="3500" dirty="0" err="1">
              <a:latin typeface="Times New Roman" panose="02020603050405020304" pitchFamily="18" charset="0"/>
              <a:cs typeface="Times New Roman" panose="02020603050405020304" pitchFamily="18" charset="0"/>
            </a:rPr>
            <a:t>Yếu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tố</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ảo</a:t>
          </a:r>
          <a:endParaRPr lang="en-US" sz="3500" dirty="0">
            <a:latin typeface="Times New Roman" panose="02020603050405020304" pitchFamily="18" charset="0"/>
            <a:cs typeface="Times New Roman" panose="02020603050405020304" pitchFamily="18" charset="0"/>
          </a:endParaRPr>
        </a:p>
      </dgm:t>
    </dgm:pt>
    <dgm:pt modelId="{150AC903-0738-D147-A8B5-06166BEFA172}" type="parTrans" cxnId="{89153997-0E0C-4044-A533-1213E58DC3CC}">
      <dgm:prSet/>
      <dgm:spPr/>
      <dgm:t>
        <a:bodyPr/>
        <a:lstStyle/>
        <a:p>
          <a:endParaRPr lang="en-US" sz="3500">
            <a:latin typeface="Times New Roman" panose="02020603050405020304" pitchFamily="18" charset="0"/>
            <a:cs typeface="Times New Roman" panose="02020603050405020304" pitchFamily="18" charset="0"/>
          </a:endParaRPr>
        </a:p>
      </dgm:t>
    </dgm:pt>
    <dgm:pt modelId="{552F887D-5EF5-1D41-B4A1-A3B31FEF8429}" type="sibTrans" cxnId="{89153997-0E0C-4044-A533-1213E58DC3CC}">
      <dgm:prSet/>
      <dgm:spPr/>
      <dgm:t>
        <a:bodyPr/>
        <a:lstStyle/>
        <a:p>
          <a:endParaRPr lang="en-US" sz="3500">
            <a:latin typeface="Times New Roman" panose="02020603050405020304" pitchFamily="18" charset="0"/>
            <a:cs typeface="Times New Roman" panose="02020603050405020304" pitchFamily="18" charset="0"/>
          </a:endParaRPr>
        </a:p>
      </dgm:t>
    </dgm:pt>
    <dgm:pt modelId="{8DEDA6EC-6A39-9241-9AFA-34025159D209}" type="pres">
      <dgm:prSet presAssocID="{A8B8C22F-BCE8-9D46-96F0-70F35FDAC166}" presName="Name0" presStyleCnt="0">
        <dgm:presLayoutVars>
          <dgm:dir/>
          <dgm:resizeHandles val="exact"/>
        </dgm:presLayoutVars>
      </dgm:prSet>
      <dgm:spPr/>
    </dgm:pt>
    <dgm:pt modelId="{11723A0A-E77F-674D-A9E9-B95240DDEC60}" type="pres">
      <dgm:prSet presAssocID="{A8B8C22F-BCE8-9D46-96F0-70F35FDAC166}" presName="bkgdShp" presStyleLbl="alignAccFollowNode1" presStyleIdx="0" presStyleCnt="1"/>
      <dgm:spPr/>
    </dgm:pt>
    <dgm:pt modelId="{D63FA240-9BBC-8D4B-B6C5-5A7C21375110}" type="pres">
      <dgm:prSet presAssocID="{A8B8C22F-BCE8-9D46-96F0-70F35FDAC166}" presName="linComp" presStyleCnt="0"/>
      <dgm:spPr/>
    </dgm:pt>
    <dgm:pt modelId="{0D565459-1B01-D049-9334-732C30A90809}" type="pres">
      <dgm:prSet presAssocID="{50BE2AAB-0640-1841-B5CA-1F0B96BDB130}" presName="compNode" presStyleCnt="0"/>
      <dgm:spPr/>
    </dgm:pt>
    <dgm:pt modelId="{B467D0C8-997D-D547-9A18-E334F6B0A319}" type="pres">
      <dgm:prSet presAssocID="{50BE2AAB-0640-1841-B5CA-1F0B96BDB130}" presName="node" presStyleLbl="node1" presStyleIdx="0" presStyleCnt="3">
        <dgm:presLayoutVars>
          <dgm:bulletEnabled val="1"/>
        </dgm:presLayoutVars>
      </dgm:prSet>
      <dgm:spPr/>
    </dgm:pt>
    <dgm:pt modelId="{3CE0D5B6-BACC-2C42-9F0E-654C0DBAEDB7}" type="pres">
      <dgm:prSet presAssocID="{50BE2AAB-0640-1841-B5CA-1F0B96BDB130}" presName="invisiNode" presStyleLbl="node1" presStyleIdx="0" presStyleCnt="3"/>
      <dgm:spPr/>
    </dgm:pt>
    <dgm:pt modelId="{16977023-3F68-6C49-ABB2-A2AD1B9D4BF7}" type="pres">
      <dgm:prSet presAssocID="{50BE2AAB-0640-1841-B5CA-1F0B96BDB130}"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C78657B3-EACD-804E-9759-51B7E35CB790}" type="pres">
      <dgm:prSet presAssocID="{09EB49B5-3DC4-6F47-B742-B06E581EB47A}" presName="sibTrans" presStyleLbl="sibTrans2D1" presStyleIdx="0" presStyleCnt="0"/>
      <dgm:spPr/>
    </dgm:pt>
    <dgm:pt modelId="{E06131C4-E3DC-F244-9610-B44F51B3A8CD}" type="pres">
      <dgm:prSet presAssocID="{6154FC9D-9692-C248-AEE7-C73E60905726}" presName="compNode" presStyleCnt="0"/>
      <dgm:spPr/>
    </dgm:pt>
    <dgm:pt modelId="{D8CA2E08-E0EE-B449-A1FC-F39366563C18}" type="pres">
      <dgm:prSet presAssocID="{6154FC9D-9692-C248-AEE7-C73E60905726}" presName="node" presStyleLbl="node1" presStyleIdx="1" presStyleCnt="3">
        <dgm:presLayoutVars>
          <dgm:bulletEnabled val="1"/>
        </dgm:presLayoutVars>
      </dgm:prSet>
      <dgm:spPr/>
    </dgm:pt>
    <dgm:pt modelId="{F25E23F3-8004-2C4D-AD67-E63057021199}" type="pres">
      <dgm:prSet presAssocID="{6154FC9D-9692-C248-AEE7-C73E60905726}" presName="invisiNode" presStyleLbl="node1" presStyleIdx="1" presStyleCnt="3"/>
      <dgm:spPr/>
    </dgm:pt>
    <dgm:pt modelId="{1311C5DB-BA11-DF42-9B3F-A3AB644926E6}" type="pres">
      <dgm:prSet presAssocID="{6154FC9D-9692-C248-AEE7-C73E60905726}"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129B002B-0272-DF43-8450-D1B00613F851}" type="pres">
      <dgm:prSet presAssocID="{1535C05C-AC69-F14B-8B7D-9034703CE3A5}" presName="sibTrans" presStyleLbl="sibTrans2D1" presStyleIdx="0" presStyleCnt="0"/>
      <dgm:spPr/>
    </dgm:pt>
    <dgm:pt modelId="{0EA065E4-D672-D945-8303-783CFC736B06}" type="pres">
      <dgm:prSet presAssocID="{A9CB9A39-049B-4B4F-873F-97B744BE85E2}" presName="compNode" presStyleCnt="0"/>
      <dgm:spPr/>
    </dgm:pt>
    <dgm:pt modelId="{C6D11ADA-B6F7-4E45-9D75-4F31635E80D8}" type="pres">
      <dgm:prSet presAssocID="{A9CB9A39-049B-4B4F-873F-97B744BE85E2}" presName="node" presStyleLbl="node1" presStyleIdx="2" presStyleCnt="3">
        <dgm:presLayoutVars>
          <dgm:bulletEnabled val="1"/>
        </dgm:presLayoutVars>
      </dgm:prSet>
      <dgm:spPr/>
    </dgm:pt>
    <dgm:pt modelId="{175F71A7-C588-C849-8B46-423792849C8C}" type="pres">
      <dgm:prSet presAssocID="{A9CB9A39-049B-4B4F-873F-97B744BE85E2}" presName="invisiNode" presStyleLbl="node1" presStyleIdx="2" presStyleCnt="3"/>
      <dgm:spPr/>
    </dgm:pt>
    <dgm:pt modelId="{96DA27F8-CD02-B343-8ED8-174EA5FA7177}" type="pres">
      <dgm:prSet presAssocID="{A9CB9A39-049B-4B4F-873F-97B744BE85E2}"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7A547F0D-3AE3-5B44-BC19-F5DE3DDCE428}" type="presOf" srcId="{6154FC9D-9692-C248-AEE7-C73E60905726}" destId="{D8CA2E08-E0EE-B449-A1FC-F39366563C18}" srcOrd="0" destOrd="0" presId="urn:microsoft.com/office/officeart/2005/8/layout/pList2"/>
    <dgm:cxn modelId="{51B0D51F-C430-164D-ABF1-95801A7B7E68}" type="presOf" srcId="{09EB49B5-3DC4-6F47-B742-B06E581EB47A}" destId="{C78657B3-EACD-804E-9759-51B7E35CB790}" srcOrd="0" destOrd="0" presId="urn:microsoft.com/office/officeart/2005/8/layout/pList2"/>
    <dgm:cxn modelId="{9C81484E-6C51-9841-B8BF-A8B05E0602C5}" type="presOf" srcId="{A9CB9A39-049B-4B4F-873F-97B744BE85E2}" destId="{C6D11ADA-B6F7-4E45-9D75-4F31635E80D8}" srcOrd="0" destOrd="0" presId="urn:microsoft.com/office/officeart/2005/8/layout/pList2"/>
    <dgm:cxn modelId="{E3964952-4137-F047-B614-4A5B6176144B}" type="presOf" srcId="{1535C05C-AC69-F14B-8B7D-9034703CE3A5}" destId="{129B002B-0272-DF43-8450-D1B00613F851}" srcOrd="0" destOrd="0" presId="urn:microsoft.com/office/officeart/2005/8/layout/pList2"/>
    <dgm:cxn modelId="{20EB697F-6A29-DA4C-A031-73A74A93B0D6}" srcId="{A8B8C22F-BCE8-9D46-96F0-70F35FDAC166}" destId="{50BE2AAB-0640-1841-B5CA-1F0B96BDB130}" srcOrd="0" destOrd="0" parTransId="{B78C3E89-F2B7-2446-960B-A3A0A9437805}" sibTransId="{09EB49B5-3DC4-6F47-B742-B06E581EB47A}"/>
    <dgm:cxn modelId="{6280A28A-A4D9-6B44-A4BA-FED151A88452}" type="presOf" srcId="{50BE2AAB-0640-1841-B5CA-1F0B96BDB130}" destId="{B467D0C8-997D-D547-9A18-E334F6B0A319}" srcOrd="0" destOrd="0" presId="urn:microsoft.com/office/officeart/2005/8/layout/pList2"/>
    <dgm:cxn modelId="{89153997-0E0C-4044-A533-1213E58DC3CC}" srcId="{A8B8C22F-BCE8-9D46-96F0-70F35FDAC166}" destId="{A9CB9A39-049B-4B4F-873F-97B744BE85E2}" srcOrd="2" destOrd="0" parTransId="{150AC903-0738-D147-A8B5-06166BEFA172}" sibTransId="{552F887D-5EF5-1D41-B4A1-A3B31FEF8429}"/>
    <dgm:cxn modelId="{BFEDC8CF-E53E-1F4D-AA77-A87394CBCC4A}" type="presOf" srcId="{A8B8C22F-BCE8-9D46-96F0-70F35FDAC166}" destId="{8DEDA6EC-6A39-9241-9AFA-34025159D209}" srcOrd="0" destOrd="0" presId="urn:microsoft.com/office/officeart/2005/8/layout/pList2"/>
    <dgm:cxn modelId="{FE4BA5EA-A2A7-2746-9910-7503B89C8264}" srcId="{A8B8C22F-BCE8-9D46-96F0-70F35FDAC166}" destId="{6154FC9D-9692-C248-AEE7-C73E60905726}" srcOrd="1" destOrd="0" parTransId="{9DA9A3AE-5EB3-4949-B059-CD3C8C33E195}" sibTransId="{1535C05C-AC69-F14B-8B7D-9034703CE3A5}"/>
    <dgm:cxn modelId="{229C9203-64A6-9C43-AE21-F672445BBE2A}" type="presParOf" srcId="{8DEDA6EC-6A39-9241-9AFA-34025159D209}" destId="{11723A0A-E77F-674D-A9E9-B95240DDEC60}" srcOrd="0" destOrd="0" presId="urn:microsoft.com/office/officeart/2005/8/layout/pList2"/>
    <dgm:cxn modelId="{4F9FBA2B-7204-E741-BD27-C1E503EF3ADA}" type="presParOf" srcId="{8DEDA6EC-6A39-9241-9AFA-34025159D209}" destId="{D63FA240-9BBC-8D4B-B6C5-5A7C21375110}" srcOrd="1" destOrd="0" presId="urn:microsoft.com/office/officeart/2005/8/layout/pList2"/>
    <dgm:cxn modelId="{28AD813C-F561-1D4D-A1C6-67A165166607}" type="presParOf" srcId="{D63FA240-9BBC-8D4B-B6C5-5A7C21375110}" destId="{0D565459-1B01-D049-9334-732C30A90809}" srcOrd="0" destOrd="0" presId="urn:microsoft.com/office/officeart/2005/8/layout/pList2"/>
    <dgm:cxn modelId="{8B3B058F-2E89-FA4D-83D9-BBE3F1EAC5FB}" type="presParOf" srcId="{0D565459-1B01-D049-9334-732C30A90809}" destId="{B467D0C8-997D-D547-9A18-E334F6B0A319}" srcOrd="0" destOrd="0" presId="urn:microsoft.com/office/officeart/2005/8/layout/pList2"/>
    <dgm:cxn modelId="{B305865D-0724-CA4A-B6B3-D77F91B6C0C8}" type="presParOf" srcId="{0D565459-1B01-D049-9334-732C30A90809}" destId="{3CE0D5B6-BACC-2C42-9F0E-654C0DBAEDB7}" srcOrd="1" destOrd="0" presId="urn:microsoft.com/office/officeart/2005/8/layout/pList2"/>
    <dgm:cxn modelId="{0BED6835-C620-4A43-B641-4C621EAEEC90}" type="presParOf" srcId="{0D565459-1B01-D049-9334-732C30A90809}" destId="{16977023-3F68-6C49-ABB2-A2AD1B9D4BF7}" srcOrd="2" destOrd="0" presId="urn:microsoft.com/office/officeart/2005/8/layout/pList2"/>
    <dgm:cxn modelId="{A42EFA6F-02AD-C64F-8F88-8F68D27DD098}" type="presParOf" srcId="{D63FA240-9BBC-8D4B-B6C5-5A7C21375110}" destId="{C78657B3-EACD-804E-9759-51B7E35CB790}" srcOrd="1" destOrd="0" presId="urn:microsoft.com/office/officeart/2005/8/layout/pList2"/>
    <dgm:cxn modelId="{183CE6EE-68A0-964D-A612-A7E1662D183C}" type="presParOf" srcId="{D63FA240-9BBC-8D4B-B6C5-5A7C21375110}" destId="{E06131C4-E3DC-F244-9610-B44F51B3A8CD}" srcOrd="2" destOrd="0" presId="urn:microsoft.com/office/officeart/2005/8/layout/pList2"/>
    <dgm:cxn modelId="{A46EA9FB-F48D-4342-9EA2-B5CF77FFFF04}" type="presParOf" srcId="{E06131C4-E3DC-F244-9610-B44F51B3A8CD}" destId="{D8CA2E08-E0EE-B449-A1FC-F39366563C18}" srcOrd="0" destOrd="0" presId="urn:microsoft.com/office/officeart/2005/8/layout/pList2"/>
    <dgm:cxn modelId="{7432DC7B-88EF-D44E-A55F-6007EF1767C3}" type="presParOf" srcId="{E06131C4-E3DC-F244-9610-B44F51B3A8CD}" destId="{F25E23F3-8004-2C4D-AD67-E63057021199}" srcOrd="1" destOrd="0" presId="urn:microsoft.com/office/officeart/2005/8/layout/pList2"/>
    <dgm:cxn modelId="{85D6E8E2-99F4-B54A-A1E0-6658395D8C5B}" type="presParOf" srcId="{E06131C4-E3DC-F244-9610-B44F51B3A8CD}" destId="{1311C5DB-BA11-DF42-9B3F-A3AB644926E6}" srcOrd="2" destOrd="0" presId="urn:microsoft.com/office/officeart/2005/8/layout/pList2"/>
    <dgm:cxn modelId="{16EB0A01-23B6-F645-A7F6-E88AC8DE45B5}" type="presParOf" srcId="{D63FA240-9BBC-8D4B-B6C5-5A7C21375110}" destId="{129B002B-0272-DF43-8450-D1B00613F851}" srcOrd="3" destOrd="0" presId="urn:microsoft.com/office/officeart/2005/8/layout/pList2"/>
    <dgm:cxn modelId="{5C6CAB47-2F89-CE48-A1B6-3F2E4B94A44C}" type="presParOf" srcId="{D63FA240-9BBC-8D4B-B6C5-5A7C21375110}" destId="{0EA065E4-D672-D945-8303-783CFC736B06}" srcOrd="4" destOrd="0" presId="urn:microsoft.com/office/officeart/2005/8/layout/pList2"/>
    <dgm:cxn modelId="{8083BBA2-71A5-9644-B0E2-A0E45E8B04D6}" type="presParOf" srcId="{0EA065E4-D672-D945-8303-783CFC736B06}" destId="{C6D11ADA-B6F7-4E45-9D75-4F31635E80D8}" srcOrd="0" destOrd="0" presId="urn:microsoft.com/office/officeart/2005/8/layout/pList2"/>
    <dgm:cxn modelId="{FB6AA563-D96E-F94D-AF37-1AA5CDF0036D}" type="presParOf" srcId="{0EA065E4-D672-D945-8303-783CFC736B06}" destId="{175F71A7-C588-C849-8B46-423792849C8C}" srcOrd="1" destOrd="0" presId="urn:microsoft.com/office/officeart/2005/8/layout/pList2"/>
    <dgm:cxn modelId="{F7FCFBA6-FA1E-0E4C-8772-1529F8B771F2}" type="presParOf" srcId="{0EA065E4-D672-D945-8303-783CFC736B06}" destId="{96DA27F8-CD02-B343-8ED8-174EA5FA717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23A0A-E77F-674D-A9E9-B95240DDEC60}">
      <dsp:nvSpPr>
        <dsp:cNvPr id="0" name=""/>
        <dsp:cNvSpPr/>
      </dsp:nvSpPr>
      <dsp:spPr>
        <a:xfrm>
          <a:off x="0" y="0"/>
          <a:ext cx="5934077" cy="1731289"/>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977023-3F68-6C49-ABB2-A2AD1B9D4BF7}">
      <dsp:nvSpPr>
        <dsp:cNvPr id="0" name=""/>
        <dsp:cNvSpPr/>
      </dsp:nvSpPr>
      <dsp:spPr>
        <a:xfrm>
          <a:off x="178022" y="230838"/>
          <a:ext cx="1743135" cy="126961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67D0C8-997D-D547-9A18-E334F6B0A319}">
      <dsp:nvSpPr>
        <dsp:cNvPr id="0" name=""/>
        <dsp:cNvSpPr/>
      </dsp:nvSpPr>
      <dsp:spPr>
        <a:xfrm rot="10800000">
          <a:off x="178022" y="1731289"/>
          <a:ext cx="1743135" cy="2116019"/>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dirty="0" err="1">
              <a:latin typeface="Times New Roman" panose="02020603050405020304" pitchFamily="18" charset="0"/>
              <a:cs typeface="Times New Roman" panose="02020603050405020304" pitchFamily="18" charset="0"/>
            </a:rPr>
            <a:t>Nhân</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vật</a:t>
          </a:r>
          <a:endParaRPr lang="en-US" sz="3500" kern="1200" dirty="0">
            <a:latin typeface="Times New Roman" panose="02020603050405020304" pitchFamily="18" charset="0"/>
            <a:cs typeface="Times New Roman" panose="02020603050405020304" pitchFamily="18" charset="0"/>
          </a:endParaRPr>
        </a:p>
      </dsp:txBody>
      <dsp:txXfrm rot="10800000">
        <a:off x="231629" y="1731289"/>
        <a:ext cx="1635921" cy="2062412"/>
      </dsp:txXfrm>
    </dsp:sp>
    <dsp:sp modelId="{1311C5DB-BA11-DF42-9B3F-A3AB644926E6}">
      <dsp:nvSpPr>
        <dsp:cNvPr id="0" name=""/>
        <dsp:cNvSpPr/>
      </dsp:nvSpPr>
      <dsp:spPr>
        <a:xfrm>
          <a:off x="2095470" y="230838"/>
          <a:ext cx="1743135" cy="126961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CA2E08-E0EE-B449-A1FC-F39366563C18}">
      <dsp:nvSpPr>
        <dsp:cNvPr id="0" name=""/>
        <dsp:cNvSpPr/>
      </dsp:nvSpPr>
      <dsp:spPr>
        <a:xfrm rot="10800000">
          <a:off x="2095470" y="1731289"/>
          <a:ext cx="1743135" cy="2116019"/>
        </a:xfrm>
        <a:prstGeom prst="round2SameRect">
          <a:avLst>
            <a:gd name="adj1" fmla="val 10500"/>
            <a:gd name="adj2" fmla="val 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dirty="0" err="1">
              <a:latin typeface="Times New Roman" panose="02020603050405020304" pitchFamily="18" charset="0"/>
              <a:cs typeface="Times New Roman" panose="02020603050405020304" pitchFamily="18" charset="0"/>
            </a:rPr>
            <a:t>Cốt</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truyện</a:t>
          </a:r>
          <a:endParaRPr lang="en-US" sz="3500" kern="1200" dirty="0">
            <a:latin typeface="Times New Roman" panose="02020603050405020304" pitchFamily="18" charset="0"/>
            <a:cs typeface="Times New Roman" panose="02020603050405020304" pitchFamily="18" charset="0"/>
          </a:endParaRPr>
        </a:p>
      </dsp:txBody>
      <dsp:txXfrm rot="10800000">
        <a:off x="2149077" y="1731289"/>
        <a:ext cx="1635921" cy="2062412"/>
      </dsp:txXfrm>
    </dsp:sp>
    <dsp:sp modelId="{96DA27F8-CD02-B343-8ED8-174EA5FA7177}">
      <dsp:nvSpPr>
        <dsp:cNvPr id="0" name=""/>
        <dsp:cNvSpPr/>
      </dsp:nvSpPr>
      <dsp:spPr>
        <a:xfrm>
          <a:off x="4012919" y="230838"/>
          <a:ext cx="1743135" cy="126961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D11ADA-B6F7-4E45-9D75-4F31635E80D8}">
      <dsp:nvSpPr>
        <dsp:cNvPr id="0" name=""/>
        <dsp:cNvSpPr/>
      </dsp:nvSpPr>
      <dsp:spPr>
        <a:xfrm rot="10800000">
          <a:off x="4012919" y="1731289"/>
          <a:ext cx="1743135" cy="2116019"/>
        </a:xfrm>
        <a:prstGeom prst="round2SameRect">
          <a:avLst>
            <a:gd name="adj1" fmla="val 10500"/>
            <a:gd name="adj2" fmla="val 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ctr" defTabSz="1555750">
            <a:lnSpc>
              <a:spcPct val="90000"/>
            </a:lnSpc>
            <a:spcBef>
              <a:spcPct val="0"/>
            </a:spcBef>
            <a:spcAft>
              <a:spcPct val="35000"/>
            </a:spcAft>
            <a:buNone/>
          </a:pPr>
          <a:r>
            <a:rPr lang="en-US" sz="3500" kern="1200" dirty="0" err="1">
              <a:latin typeface="Times New Roman" panose="02020603050405020304" pitchFamily="18" charset="0"/>
              <a:cs typeface="Times New Roman" panose="02020603050405020304" pitchFamily="18" charset="0"/>
            </a:rPr>
            <a:t>Yếu</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tố</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kì</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ảo</a:t>
          </a:r>
          <a:endParaRPr lang="en-US" sz="3500" kern="1200" dirty="0">
            <a:latin typeface="Times New Roman" panose="02020603050405020304" pitchFamily="18" charset="0"/>
            <a:cs typeface="Times New Roman" panose="02020603050405020304" pitchFamily="18" charset="0"/>
          </a:endParaRPr>
        </a:p>
      </dsp:txBody>
      <dsp:txXfrm rot="10800000">
        <a:off x="4066526" y="1731289"/>
        <a:ext cx="1635921" cy="206241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44F22-D2F5-4024-B3DE-B213484FCEDE}"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62174-979F-4580-82D9-A5BDE674B294}" type="slidenum">
              <a:rPr lang="en-US" smtClean="0"/>
              <a:t>‹#›</a:t>
            </a:fld>
            <a:endParaRPr lang="en-US"/>
          </a:p>
        </p:txBody>
      </p:sp>
    </p:spTree>
    <p:extLst>
      <p:ext uri="{BB962C8B-B14F-4D97-AF65-F5344CB8AC3E}">
        <p14:creationId xmlns:p14="http://schemas.microsoft.com/office/powerpoint/2010/main" val="689933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8F199E-2EE8-43CB-8FF0-8CE490DAE21E}" type="slidenum">
              <a:rPr lang="zh-CN" altLang="en-US" smtClean="0"/>
              <a:t>6</a:t>
            </a:fld>
            <a:endParaRPr lang="zh-CN" altLang="en-US"/>
          </a:p>
        </p:txBody>
      </p:sp>
    </p:spTree>
    <p:extLst>
      <p:ext uri="{BB962C8B-B14F-4D97-AF65-F5344CB8AC3E}">
        <p14:creationId xmlns:p14="http://schemas.microsoft.com/office/powerpoint/2010/main" val="1733854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8F199E-2EE8-43CB-8FF0-8CE490DAE21E}" type="slidenum">
              <a:rPr lang="zh-CN" altLang="en-US" smtClean="0"/>
              <a:t>7</a:t>
            </a:fld>
            <a:endParaRPr lang="zh-CN" altLang="en-US"/>
          </a:p>
        </p:txBody>
      </p:sp>
    </p:spTree>
    <p:extLst>
      <p:ext uri="{BB962C8B-B14F-4D97-AF65-F5344CB8AC3E}">
        <p14:creationId xmlns:p14="http://schemas.microsoft.com/office/powerpoint/2010/main" val="4093383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62174-979F-4580-82D9-A5BDE674B294}" type="slidenum">
              <a:rPr lang="en-US" smtClean="0"/>
              <a:t>9</a:t>
            </a:fld>
            <a:endParaRPr lang="en-US"/>
          </a:p>
        </p:txBody>
      </p:sp>
    </p:spTree>
    <p:extLst>
      <p:ext uri="{BB962C8B-B14F-4D97-AF65-F5344CB8AC3E}">
        <p14:creationId xmlns:p14="http://schemas.microsoft.com/office/powerpoint/2010/main" val="875100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https://www.facebook.com/baokefb</a:t>
            </a:r>
            <a:r>
              <a:rPr lang="en-US" sz="1200" kern="1200" dirty="0">
                <a:solidFill>
                  <a:schemeClr val="tx1"/>
                </a:solidFill>
                <a:effectLst/>
                <a:latin typeface="+mn-lt"/>
                <a:ea typeface="+mn-ea"/>
                <a:cs typeface="+mn-cs"/>
              </a:rPr>
              <a:t>  - fb </a:t>
            </a:r>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462174-979F-4580-82D9-A5BDE674B294}" type="slidenum">
              <a:rPr lang="en-US" smtClean="0"/>
              <a:t>17</a:t>
            </a:fld>
            <a:endParaRPr lang="en-US"/>
          </a:p>
        </p:txBody>
      </p:sp>
    </p:spTree>
    <p:extLst>
      <p:ext uri="{BB962C8B-B14F-4D97-AF65-F5344CB8AC3E}">
        <p14:creationId xmlns:p14="http://schemas.microsoft.com/office/powerpoint/2010/main" val="2255646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F77C-76DE-744C-8B4A-E739BE448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8CC9C6BD-8233-DF48-B9E3-AE4AAA4DA4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4BB32DE9-50B3-0248-96B0-4F460FC2AF3D}"/>
              </a:ext>
            </a:extLst>
          </p:cNvPr>
          <p:cNvSpPr>
            <a:spLocks noGrp="1"/>
          </p:cNvSpPr>
          <p:nvPr>
            <p:ph type="dt" sz="half" idx="10"/>
          </p:nvPr>
        </p:nvSpPr>
        <p:spPr/>
        <p:txBody>
          <a:bodyPr/>
          <a:lstStyle/>
          <a:p>
            <a:fld id="{875618A4-8DCD-974D-9249-AFA2ADA152F0}" type="datetimeFigureOut">
              <a:rPr lang="en-VN" smtClean="0"/>
              <a:t>09/08/2023</a:t>
            </a:fld>
            <a:endParaRPr lang="en-VN"/>
          </a:p>
        </p:txBody>
      </p:sp>
      <p:sp>
        <p:nvSpPr>
          <p:cNvPr id="5" name="Footer Placeholder 4">
            <a:extLst>
              <a:ext uri="{FF2B5EF4-FFF2-40B4-BE49-F238E27FC236}">
                <a16:creationId xmlns:a16="http://schemas.microsoft.com/office/drawing/2014/main" id="{B98CDE22-EB74-B54E-96F1-DF3A812F9CD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59F3256-72AF-F54A-BBF3-E0B82C2A069C}"/>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3101280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5350-8E45-BE49-8367-2DF13FD09E08}"/>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B440F4C-EFE5-364C-9D95-06E64006F9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B2C2F3F-5CD9-2044-AE50-8F6851358A29}"/>
              </a:ext>
            </a:extLst>
          </p:cNvPr>
          <p:cNvSpPr>
            <a:spLocks noGrp="1"/>
          </p:cNvSpPr>
          <p:nvPr>
            <p:ph type="dt" sz="half" idx="10"/>
          </p:nvPr>
        </p:nvSpPr>
        <p:spPr/>
        <p:txBody>
          <a:bodyPr/>
          <a:lstStyle/>
          <a:p>
            <a:fld id="{875618A4-8DCD-974D-9249-AFA2ADA152F0}" type="datetimeFigureOut">
              <a:rPr lang="en-VN" smtClean="0"/>
              <a:t>09/08/2023</a:t>
            </a:fld>
            <a:endParaRPr lang="en-VN"/>
          </a:p>
        </p:txBody>
      </p:sp>
      <p:sp>
        <p:nvSpPr>
          <p:cNvPr id="5" name="Footer Placeholder 4">
            <a:extLst>
              <a:ext uri="{FF2B5EF4-FFF2-40B4-BE49-F238E27FC236}">
                <a16:creationId xmlns:a16="http://schemas.microsoft.com/office/drawing/2014/main" id="{0FF5761B-0CFF-484D-96A9-55F9CA5D69C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7ECF8DD-F5D3-4949-8B6C-D83FE4191683}"/>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4000841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54C4FF-26AF-1F40-8CDF-76B32260FD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C179E0A-988D-2A4B-99C3-D8DB222356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B5BA4A8-82F4-CB41-9333-FA631765403A}"/>
              </a:ext>
            </a:extLst>
          </p:cNvPr>
          <p:cNvSpPr>
            <a:spLocks noGrp="1"/>
          </p:cNvSpPr>
          <p:nvPr>
            <p:ph type="dt" sz="half" idx="10"/>
          </p:nvPr>
        </p:nvSpPr>
        <p:spPr/>
        <p:txBody>
          <a:bodyPr/>
          <a:lstStyle/>
          <a:p>
            <a:fld id="{875618A4-8DCD-974D-9249-AFA2ADA152F0}" type="datetimeFigureOut">
              <a:rPr lang="en-VN" smtClean="0"/>
              <a:t>09/08/2023</a:t>
            </a:fld>
            <a:endParaRPr lang="en-VN"/>
          </a:p>
        </p:txBody>
      </p:sp>
      <p:sp>
        <p:nvSpPr>
          <p:cNvPr id="5" name="Footer Placeholder 4">
            <a:extLst>
              <a:ext uri="{FF2B5EF4-FFF2-40B4-BE49-F238E27FC236}">
                <a16:creationId xmlns:a16="http://schemas.microsoft.com/office/drawing/2014/main" id="{DD380B95-BFAA-754C-B9BF-F4B4DDF7AEB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FBD5957-92D1-884E-9E8B-F65CE535AF36}"/>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2952656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7A413-203C-9948-B34D-BF8D15E84E21}"/>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7749A6E-4C9B-7641-8470-F462FBEB6F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9ECA759-4F4F-D943-88C2-B3AECF84EF16}"/>
              </a:ext>
            </a:extLst>
          </p:cNvPr>
          <p:cNvSpPr>
            <a:spLocks noGrp="1"/>
          </p:cNvSpPr>
          <p:nvPr>
            <p:ph type="dt" sz="half" idx="10"/>
          </p:nvPr>
        </p:nvSpPr>
        <p:spPr/>
        <p:txBody>
          <a:bodyPr/>
          <a:lstStyle/>
          <a:p>
            <a:fld id="{875618A4-8DCD-974D-9249-AFA2ADA152F0}" type="datetimeFigureOut">
              <a:rPr lang="en-VN" smtClean="0"/>
              <a:t>09/08/2023</a:t>
            </a:fld>
            <a:endParaRPr lang="en-VN"/>
          </a:p>
        </p:txBody>
      </p:sp>
      <p:sp>
        <p:nvSpPr>
          <p:cNvPr id="5" name="Footer Placeholder 4">
            <a:extLst>
              <a:ext uri="{FF2B5EF4-FFF2-40B4-BE49-F238E27FC236}">
                <a16:creationId xmlns:a16="http://schemas.microsoft.com/office/drawing/2014/main" id="{5C03A521-E222-C648-8352-D0D9B0B723D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EA1610B-90BE-054A-A15C-97A866D33933}"/>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896422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B75F5-75E6-824E-BBF8-5EF26E0DEB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70BF374-A1AC-9243-B074-FFF5E48FEB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BC3881-8453-2E4D-A239-68DD45B20203}"/>
              </a:ext>
            </a:extLst>
          </p:cNvPr>
          <p:cNvSpPr>
            <a:spLocks noGrp="1"/>
          </p:cNvSpPr>
          <p:nvPr>
            <p:ph type="dt" sz="half" idx="10"/>
          </p:nvPr>
        </p:nvSpPr>
        <p:spPr/>
        <p:txBody>
          <a:bodyPr/>
          <a:lstStyle/>
          <a:p>
            <a:fld id="{875618A4-8DCD-974D-9249-AFA2ADA152F0}" type="datetimeFigureOut">
              <a:rPr lang="en-VN" smtClean="0"/>
              <a:t>09/08/2023</a:t>
            </a:fld>
            <a:endParaRPr lang="en-VN"/>
          </a:p>
        </p:txBody>
      </p:sp>
      <p:sp>
        <p:nvSpPr>
          <p:cNvPr id="5" name="Footer Placeholder 4">
            <a:extLst>
              <a:ext uri="{FF2B5EF4-FFF2-40B4-BE49-F238E27FC236}">
                <a16:creationId xmlns:a16="http://schemas.microsoft.com/office/drawing/2014/main" id="{04A4CE2C-C32E-9549-B8B6-EB8F99926A3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0A9EE8F-7E51-2E48-AAF2-B4EA8CF0C956}"/>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71560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374AF-D337-B746-B398-FC3B0781914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AE9769C-9EA7-0649-BC4F-4A2310226C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B5A9E0CF-7C3E-D144-9927-75057AD8C4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BC9488E9-E0B1-E340-B827-3C018E5E0DC6}"/>
              </a:ext>
            </a:extLst>
          </p:cNvPr>
          <p:cNvSpPr>
            <a:spLocks noGrp="1"/>
          </p:cNvSpPr>
          <p:nvPr>
            <p:ph type="dt" sz="half" idx="10"/>
          </p:nvPr>
        </p:nvSpPr>
        <p:spPr/>
        <p:txBody>
          <a:bodyPr/>
          <a:lstStyle/>
          <a:p>
            <a:fld id="{875618A4-8DCD-974D-9249-AFA2ADA152F0}" type="datetimeFigureOut">
              <a:rPr lang="en-VN" smtClean="0"/>
              <a:t>09/08/2023</a:t>
            </a:fld>
            <a:endParaRPr lang="en-VN"/>
          </a:p>
        </p:txBody>
      </p:sp>
      <p:sp>
        <p:nvSpPr>
          <p:cNvPr id="6" name="Footer Placeholder 5">
            <a:extLst>
              <a:ext uri="{FF2B5EF4-FFF2-40B4-BE49-F238E27FC236}">
                <a16:creationId xmlns:a16="http://schemas.microsoft.com/office/drawing/2014/main" id="{7FA58193-346A-E248-9694-287609F586B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193EBFF-EF7F-094E-BB70-DDCADE89E3BD}"/>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41266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6E65A-D83C-EA48-95C9-F2A8A398597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5334494-C2FB-D544-873D-0B63B1EFCC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A11AE2-4346-724D-801E-90CFCC580F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19F0585E-6AE4-8B47-8FBE-A7067853D3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4236EE-B302-5443-8A1B-D283113954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8E42C067-1AA3-094B-AF23-A319F6F4C933}"/>
              </a:ext>
            </a:extLst>
          </p:cNvPr>
          <p:cNvSpPr>
            <a:spLocks noGrp="1"/>
          </p:cNvSpPr>
          <p:nvPr>
            <p:ph type="dt" sz="half" idx="10"/>
          </p:nvPr>
        </p:nvSpPr>
        <p:spPr/>
        <p:txBody>
          <a:bodyPr/>
          <a:lstStyle/>
          <a:p>
            <a:fld id="{875618A4-8DCD-974D-9249-AFA2ADA152F0}" type="datetimeFigureOut">
              <a:rPr lang="en-VN" smtClean="0"/>
              <a:t>09/08/2023</a:t>
            </a:fld>
            <a:endParaRPr lang="en-VN"/>
          </a:p>
        </p:txBody>
      </p:sp>
      <p:sp>
        <p:nvSpPr>
          <p:cNvPr id="8" name="Footer Placeholder 7">
            <a:extLst>
              <a:ext uri="{FF2B5EF4-FFF2-40B4-BE49-F238E27FC236}">
                <a16:creationId xmlns:a16="http://schemas.microsoft.com/office/drawing/2014/main" id="{80444EAF-444D-C34B-8554-F4A3671DF968}"/>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6598A2AB-764C-B74F-8354-AD3409F263C8}"/>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367931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51C1-DC47-C544-AB01-7B4DA6C692A5}"/>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A8213DC-C491-1B4E-876D-F9FA55707D5D}"/>
              </a:ext>
            </a:extLst>
          </p:cNvPr>
          <p:cNvSpPr>
            <a:spLocks noGrp="1"/>
          </p:cNvSpPr>
          <p:nvPr>
            <p:ph type="dt" sz="half" idx="10"/>
          </p:nvPr>
        </p:nvSpPr>
        <p:spPr/>
        <p:txBody>
          <a:bodyPr/>
          <a:lstStyle/>
          <a:p>
            <a:fld id="{875618A4-8DCD-974D-9249-AFA2ADA152F0}" type="datetimeFigureOut">
              <a:rPr lang="en-VN" smtClean="0"/>
              <a:t>09/08/2023</a:t>
            </a:fld>
            <a:endParaRPr lang="en-VN"/>
          </a:p>
        </p:txBody>
      </p:sp>
      <p:sp>
        <p:nvSpPr>
          <p:cNvPr id="4" name="Footer Placeholder 3">
            <a:extLst>
              <a:ext uri="{FF2B5EF4-FFF2-40B4-BE49-F238E27FC236}">
                <a16:creationId xmlns:a16="http://schemas.microsoft.com/office/drawing/2014/main" id="{037346F1-0333-3247-A54C-A097C0484A31}"/>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B847E19-7499-CB49-A480-E61ED9956562}"/>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1851457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D1F56-2361-A445-9C97-6C31FF564C86}"/>
              </a:ext>
            </a:extLst>
          </p:cNvPr>
          <p:cNvSpPr>
            <a:spLocks noGrp="1"/>
          </p:cNvSpPr>
          <p:nvPr>
            <p:ph type="dt" sz="half" idx="10"/>
          </p:nvPr>
        </p:nvSpPr>
        <p:spPr/>
        <p:txBody>
          <a:bodyPr/>
          <a:lstStyle/>
          <a:p>
            <a:fld id="{875618A4-8DCD-974D-9249-AFA2ADA152F0}" type="datetimeFigureOut">
              <a:rPr lang="en-VN" smtClean="0"/>
              <a:t>09/08/2023</a:t>
            </a:fld>
            <a:endParaRPr lang="en-VN"/>
          </a:p>
        </p:txBody>
      </p:sp>
      <p:sp>
        <p:nvSpPr>
          <p:cNvPr id="3" name="Footer Placeholder 2">
            <a:extLst>
              <a:ext uri="{FF2B5EF4-FFF2-40B4-BE49-F238E27FC236}">
                <a16:creationId xmlns:a16="http://schemas.microsoft.com/office/drawing/2014/main" id="{009CDBFA-A45E-F743-9F3C-D994EF9ED3B1}"/>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8DEC401-BA75-9044-9D77-3710BEDB21F0}"/>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2123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212B-E947-6B42-9950-C932F9324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B361ACE-7119-CF45-8BF2-EA0BA7DEE7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3217D46F-6A3C-A441-9326-64FF70EA3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44203-C72A-DB48-A69D-0BD1E03A2566}"/>
              </a:ext>
            </a:extLst>
          </p:cNvPr>
          <p:cNvSpPr>
            <a:spLocks noGrp="1"/>
          </p:cNvSpPr>
          <p:nvPr>
            <p:ph type="dt" sz="half" idx="10"/>
          </p:nvPr>
        </p:nvSpPr>
        <p:spPr/>
        <p:txBody>
          <a:bodyPr/>
          <a:lstStyle/>
          <a:p>
            <a:fld id="{875618A4-8DCD-974D-9249-AFA2ADA152F0}" type="datetimeFigureOut">
              <a:rPr lang="en-VN" smtClean="0"/>
              <a:t>09/08/2023</a:t>
            </a:fld>
            <a:endParaRPr lang="en-VN"/>
          </a:p>
        </p:txBody>
      </p:sp>
      <p:sp>
        <p:nvSpPr>
          <p:cNvPr id="6" name="Footer Placeholder 5">
            <a:extLst>
              <a:ext uri="{FF2B5EF4-FFF2-40B4-BE49-F238E27FC236}">
                <a16:creationId xmlns:a16="http://schemas.microsoft.com/office/drawing/2014/main" id="{C0EC7875-34BF-9D46-9A1C-16A1AD70348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72AEF2E-0018-C644-A42B-3130E8711245}"/>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1760076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02DD3-2147-FA4F-AF22-D95F7EE44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F377C553-1E03-9046-B768-80E7B069DB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7DB3949A-0758-AB4D-9536-94AA3D91B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3D3D79-93DE-1645-B558-509CB69A3196}"/>
              </a:ext>
            </a:extLst>
          </p:cNvPr>
          <p:cNvSpPr>
            <a:spLocks noGrp="1"/>
          </p:cNvSpPr>
          <p:nvPr>
            <p:ph type="dt" sz="half" idx="10"/>
          </p:nvPr>
        </p:nvSpPr>
        <p:spPr/>
        <p:txBody>
          <a:bodyPr/>
          <a:lstStyle/>
          <a:p>
            <a:fld id="{875618A4-8DCD-974D-9249-AFA2ADA152F0}" type="datetimeFigureOut">
              <a:rPr lang="en-VN" smtClean="0"/>
              <a:t>09/08/2023</a:t>
            </a:fld>
            <a:endParaRPr lang="en-VN"/>
          </a:p>
        </p:txBody>
      </p:sp>
      <p:sp>
        <p:nvSpPr>
          <p:cNvPr id="6" name="Footer Placeholder 5">
            <a:extLst>
              <a:ext uri="{FF2B5EF4-FFF2-40B4-BE49-F238E27FC236}">
                <a16:creationId xmlns:a16="http://schemas.microsoft.com/office/drawing/2014/main" id="{45404F7A-D363-6E44-AAB9-44D32E6A0D6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1D0CD96-AA5E-1D4B-8C2E-E0D862855C45}"/>
              </a:ext>
            </a:extLst>
          </p:cNvPr>
          <p:cNvSpPr>
            <a:spLocks noGrp="1"/>
          </p:cNvSpPr>
          <p:nvPr>
            <p:ph type="sldNum" sz="quarter" idx="12"/>
          </p:nvPr>
        </p:nvSpPr>
        <p:spPr/>
        <p:txBody>
          <a:bodyPr/>
          <a:lstStyle/>
          <a:p>
            <a:fld id="{965A05DD-A681-D54C-914E-48F94CEAF4D4}" type="slidenum">
              <a:rPr lang="en-VN" smtClean="0"/>
              <a:t>‹#›</a:t>
            </a:fld>
            <a:endParaRPr lang="en-VN"/>
          </a:p>
        </p:txBody>
      </p:sp>
    </p:spTree>
    <p:extLst>
      <p:ext uri="{BB962C8B-B14F-4D97-AF65-F5344CB8AC3E}">
        <p14:creationId xmlns:p14="http://schemas.microsoft.com/office/powerpoint/2010/main" val="412723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241E2E-0D28-D84B-B959-244AAA47E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0195E04-51B9-8840-BDD5-ED2BB77F9B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63082E9-9B27-974A-8CB7-F5DC11B014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618A4-8DCD-974D-9249-AFA2ADA152F0}" type="datetimeFigureOut">
              <a:rPr lang="en-VN" smtClean="0"/>
              <a:t>09/08/2023</a:t>
            </a:fld>
            <a:endParaRPr lang="en-VN"/>
          </a:p>
        </p:txBody>
      </p:sp>
      <p:sp>
        <p:nvSpPr>
          <p:cNvPr id="5" name="Footer Placeholder 4">
            <a:extLst>
              <a:ext uri="{FF2B5EF4-FFF2-40B4-BE49-F238E27FC236}">
                <a16:creationId xmlns:a16="http://schemas.microsoft.com/office/drawing/2014/main" id="{B9F61604-D47C-BA44-8C57-5620F562A8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05820A9-F764-CD49-94EC-39AE3A5C7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A05DD-A681-D54C-914E-48F94CEAF4D4}" type="slidenum">
              <a:rPr lang="en-VN" smtClean="0"/>
              <a:t>‹#›</a:t>
            </a:fld>
            <a:endParaRPr lang="en-VN"/>
          </a:p>
        </p:txBody>
      </p:sp>
    </p:spTree>
    <p:extLst>
      <p:ext uri="{BB962C8B-B14F-4D97-AF65-F5344CB8AC3E}">
        <p14:creationId xmlns:p14="http://schemas.microsoft.com/office/powerpoint/2010/main" val="2851927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14.png"/><Relationship Id="rId4" Type="http://schemas.openxmlformats.org/officeDocument/2006/relationships/image" Target="../media/image8.emf"/><Relationship Id="rId9" Type="http://schemas.openxmlformats.org/officeDocument/2006/relationships/image" Target="../media/image13.gif"/></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Vector Hà Nội vector hà nội - Vector Hà Nội | Hà nội, Nhiếp ảnh, Việt nam"/>
          <p:cNvPicPr>
            <a:picLocks noChangeAspect="1"/>
          </p:cNvPicPr>
          <p:nvPr/>
        </p:nvPicPr>
        <p:blipFill>
          <a:blip r:embed="rId2"/>
          <a:srcRect b="2744"/>
          <a:stretch>
            <a:fillRect/>
          </a:stretch>
        </p:blipFill>
        <p:spPr>
          <a:xfrm>
            <a:off x="0" y="1444943"/>
            <a:ext cx="12192000" cy="5402262"/>
          </a:xfrm>
          <a:prstGeom prst="rect">
            <a:avLst/>
          </a:prstGeom>
          <a:noFill/>
          <a:ln w="9525">
            <a:noFill/>
          </a:ln>
        </p:spPr>
      </p:pic>
      <p:sp>
        <p:nvSpPr>
          <p:cNvPr id="3" name="TextBox 2"/>
          <p:cNvSpPr txBox="1"/>
          <p:nvPr/>
        </p:nvSpPr>
        <p:spPr>
          <a:xfrm>
            <a:off x="446088" y="533400"/>
            <a:ext cx="11299825" cy="1200150"/>
          </a:xfrm>
          <a:prstGeom prst="rect">
            <a:avLst/>
          </a:prstGeom>
          <a:noFill/>
          <a:ln w="9525">
            <a:noFill/>
          </a:ln>
        </p:spPr>
        <p:txBody>
          <a:bodyPr wrap="none">
            <a:spAutoFit/>
          </a:bodyPr>
          <a:lstStyle/>
          <a:p>
            <a:r>
              <a:rPr sz="7200" b="1" dirty="0">
                <a:solidFill>
                  <a:srgbClr val="FF0000"/>
                </a:solidFill>
                <a:latin typeface="#9Slide05 SVNQuarzo"/>
                <a:ea typeface="#9Slide05 SVNQuarzo"/>
              </a:rPr>
              <a:t>Nhìn hình đoán địa danh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Kết quả hình ảnh cho dế hoạt hình"/>
          <p:cNvSpPr>
            <a:spLocks noChangeAspect="1"/>
          </p:cNvSpPr>
          <p:nvPr/>
        </p:nvSpPr>
        <p:spPr>
          <a:xfrm>
            <a:off x="207963" y="-420687"/>
            <a:ext cx="401637" cy="401637"/>
          </a:xfrm>
          <a:prstGeom prst="rect">
            <a:avLst/>
          </a:prstGeom>
          <a:noFill/>
          <a:ln w="9525">
            <a:noFill/>
          </a:ln>
        </p:spPr>
        <p:txBody>
          <a:bodyPr lIns="121919" tIns="60960" rIns="121919" bIns="60960"/>
          <a:lstStyle/>
          <a:p>
            <a:endParaRPr sz="2400" dirty="0">
              <a:latin typeface="Calibri" panose="020F0502020204030204" pitchFamily="34" charset="0"/>
            </a:endParaRPr>
          </a:p>
        </p:txBody>
      </p:sp>
      <p:sp>
        <p:nvSpPr>
          <p:cNvPr id="19459" name="AutoShape 4" descr="Kết quả hình ảnh cho dế hoạt hình"/>
          <p:cNvSpPr>
            <a:spLocks noChangeAspect="1"/>
          </p:cNvSpPr>
          <p:nvPr/>
        </p:nvSpPr>
        <p:spPr>
          <a:xfrm>
            <a:off x="207963" y="-420687"/>
            <a:ext cx="401637" cy="401637"/>
          </a:xfrm>
          <a:prstGeom prst="rect">
            <a:avLst/>
          </a:prstGeom>
          <a:noFill/>
          <a:ln w="9525">
            <a:noFill/>
          </a:ln>
        </p:spPr>
        <p:txBody>
          <a:bodyPr lIns="121919" tIns="60960" rIns="121919" bIns="60960"/>
          <a:lstStyle/>
          <a:p>
            <a:endParaRPr sz="2400" dirty="0">
              <a:latin typeface="Calibri" panose="020F0502020204030204" pitchFamily="34" charset="0"/>
            </a:endParaRPr>
          </a:p>
        </p:txBody>
      </p:sp>
      <p:sp>
        <p:nvSpPr>
          <p:cNvPr id="19460" name="AutoShape 6" descr="Kết quả hình ảnh cho dế hoạt hình"/>
          <p:cNvSpPr>
            <a:spLocks noChangeAspect="1"/>
          </p:cNvSpPr>
          <p:nvPr/>
        </p:nvSpPr>
        <p:spPr>
          <a:xfrm>
            <a:off x="207963" y="-420687"/>
            <a:ext cx="401637" cy="401637"/>
          </a:xfrm>
          <a:prstGeom prst="rect">
            <a:avLst/>
          </a:prstGeom>
          <a:noFill/>
          <a:ln w="9525">
            <a:noFill/>
          </a:ln>
        </p:spPr>
        <p:txBody>
          <a:bodyPr lIns="121919" tIns="60960" rIns="121919" bIns="60960"/>
          <a:lstStyle/>
          <a:p>
            <a:endParaRPr sz="2400" dirty="0">
              <a:latin typeface="Calibri" panose="020F0502020204030204" pitchFamily="34" charset="0"/>
            </a:endParaRPr>
          </a:p>
        </p:txBody>
      </p:sp>
      <p:pic>
        <p:nvPicPr>
          <p:cNvPr id="9" name="Picture 49" descr="彩色团结小人"/>
          <p:cNvPicPr>
            <a:picLocks noChangeAspect="1"/>
          </p:cNvPicPr>
          <p:nvPr/>
        </p:nvPicPr>
        <p:blipFill>
          <a:blip r:embed="rId2"/>
          <a:stretch>
            <a:fillRect/>
          </a:stretch>
        </p:blipFill>
        <p:spPr>
          <a:xfrm>
            <a:off x="4784725" y="2840038"/>
            <a:ext cx="2992438" cy="2395537"/>
          </a:xfrm>
          <a:prstGeom prst="rect">
            <a:avLst/>
          </a:prstGeom>
          <a:noFill/>
          <a:ln w="9525">
            <a:noFill/>
          </a:ln>
        </p:spPr>
      </p:pic>
      <p:grpSp>
        <p:nvGrpSpPr>
          <p:cNvPr id="2" name="Group 50"/>
          <p:cNvGrpSpPr/>
          <p:nvPr/>
        </p:nvGrpSpPr>
        <p:grpSpPr>
          <a:xfrm>
            <a:off x="685800" y="2133600"/>
            <a:ext cx="3702050" cy="3948113"/>
            <a:chOff x="240" y="1104"/>
            <a:chExt cx="1749" cy="1749"/>
          </a:xfrm>
        </p:grpSpPr>
        <p:pic>
          <p:nvPicPr>
            <p:cNvPr id="19467" name="Picture 51" descr="X001"/>
            <p:cNvPicPr>
              <a:picLocks noChangeAspect="1"/>
            </p:cNvPicPr>
            <p:nvPr/>
          </p:nvPicPr>
          <p:blipFill>
            <a:blip r:embed="rId3"/>
            <a:stretch>
              <a:fillRect/>
            </a:stretch>
          </p:blipFill>
          <p:spPr>
            <a:xfrm>
              <a:off x="240" y="1104"/>
              <a:ext cx="1749" cy="1749"/>
            </a:xfrm>
            <a:prstGeom prst="rect">
              <a:avLst/>
            </a:prstGeom>
            <a:noFill/>
            <a:ln w="9525">
              <a:noFill/>
            </a:ln>
          </p:spPr>
        </p:pic>
        <p:sp>
          <p:nvSpPr>
            <p:cNvPr id="19468" name="Text Box 22"/>
            <p:cNvSpPr txBox="1"/>
            <p:nvPr/>
          </p:nvSpPr>
          <p:spPr>
            <a:xfrm>
              <a:off x="348" y="1466"/>
              <a:ext cx="1344" cy="941"/>
            </a:xfrm>
            <a:prstGeom prst="rect">
              <a:avLst/>
            </a:prstGeom>
            <a:noFill/>
            <a:ln w="9525">
              <a:noFill/>
            </a:ln>
          </p:spPr>
          <p:txBody>
            <a:bodyPr>
              <a:spAutoFit/>
            </a:bodyPr>
            <a:lstStyle/>
            <a:p>
              <a:pPr marL="120650" indent="-120650" algn="ctr"/>
              <a:r>
                <a:rPr sz="4400" dirty="0">
                  <a:solidFill>
                    <a:schemeClr val="bg1"/>
                  </a:solidFill>
                  <a:latin typeface="Times New Roman" panose="02020603050405020304" pitchFamily="18" charset="0"/>
                  <a:cs typeface="Calibri" panose="020F0502020204030204" pitchFamily="34" charset="0"/>
                </a:rPr>
                <a:t>Long Quân cho mượn gươm</a:t>
              </a:r>
              <a:r>
                <a:rPr sz="4400" dirty="0">
                  <a:solidFill>
                    <a:schemeClr val="bg1"/>
                  </a:solidFill>
                  <a:latin typeface="#9Slide03 Arima Madurai Black"/>
                  <a:cs typeface="Calibri" panose="020F0502020204030204" pitchFamily="34" charset="0"/>
                </a:rPr>
                <a:t>.</a:t>
              </a:r>
              <a:endParaRPr sz="4000" dirty="0">
                <a:solidFill>
                  <a:schemeClr val="bg1"/>
                </a:solidFill>
                <a:latin typeface="#9Slide03 Arima Madurai Black"/>
                <a:ea typeface="Calibri" panose="020F0502020204030204" pitchFamily="34" charset="0"/>
              </a:endParaRPr>
            </a:p>
          </p:txBody>
        </p:sp>
      </p:grpSp>
      <p:sp>
        <p:nvSpPr>
          <p:cNvPr id="19463" name="WordArt 23"/>
          <p:cNvSpPr>
            <a:spLocks noTextEdit="1"/>
          </p:cNvSpPr>
          <p:nvPr/>
        </p:nvSpPr>
        <p:spPr>
          <a:xfrm>
            <a:off x="2906713" y="1108075"/>
            <a:ext cx="6400800" cy="866775"/>
          </a:xfrm>
          <a:prstGeom prst="rect">
            <a:avLst/>
          </a:prstGeom>
        </p:spPr>
        <p:txBody>
          <a:bodyPr wrap="none" fromWordArt="1">
            <a:prstTxWarp prst="textArchUp">
              <a:avLst>
                <a:gd name="adj" fmla="val 11578901"/>
              </a:avLst>
            </a:prstTxWarp>
            <a:normAutofit/>
          </a:bodyPr>
          <a:lstStyle/>
          <a:p>
            <a:pPr algn="l" eaLnBrk="0" hangingPunct="0"/>
            <a:r>
              <a:rPr lang="en-US" sz="3600">
                <a:solidFill>
                  <a:srgbClr val="1C1C1C"/>
                </a:solidFill>
                <a:latin typeface="Times New Roman" panose="02020603050405020304" pitchFamily="18" charset="0"/>
                <a:ea typeface="Times New Roman" panose="02020603050405020304" pitchFamily="18" charset="0"/>
              </a:rPr>
              <a:t>Sự việc chính</a:t>
            </a:r>
          </a:p>
        </p:txBody>
      </p:sp>
      <p:grpSp>
        <p:nvGrpSpPr>
          <p:cNvPr id="3" name="Group 63"/>
          <p:cNvGrpSpPr/>
          <p:nvPr/>
        </p:nvGrpSpPr>
        <p:grpSpPr>
          <a:xfrm>
            <a:off x="7989888" y="2181225"/>
            <a:ext cx="3657600" cy="3900488"/>
            <a:chOff x="3744" y="1104"/>
            <a:chExt cx="1728" cy="1728"/>
          </a:xfrm>
        </p:grpSpPr>
        <p:pic>
          <p:nvPicPr>
            <p:cNvPr id="19465" name="Picture 64" descr="X003"/>
            <p:cNvPicPr>
              <a:picLocks noChangeAspect="1"/>
            </p:cNvPicPr>
            <p:nvPr/>
          </p:nvPicPr>
          <p:blipFill>
            <a:blip r:embed="rId4"/>
            <a:stretch>
              <a:fillRect/>
            </a:stretch>
          </p:blipFill>
          <p:spPr>
            <a:xfrm>
              <a:off x="3744" y="1104"/>
              <a:ext cx="1728" cy="1728"/>
            </a:xfrm>
            <a:prstGeom prst="rect">
              <a:avLst/>
            </a:prstGeom>
            <a:noFill/>
            <a:ln w="9525">
              <a:noFill/>
            </a:ln>
          </p:spPr>
        </p:pic>
        <p:sp>
          <p:nvSpPr>
            <p:cNvPr id="19466" name="Text Box 22"/>
            <p:cNvSpPr txBox="1"/>
            <p:nvPr/>
          </p:nvSpPr>
          <p:spPr>
            <a:xfrm>
              <a:off x="4109" y="1445"/>
              <a:ext cx="1144" cy="941"/>
            </a:xfrm>
            <a:prstGeom prst="rect">
              <a:avLst/>
            </a:prstGeom>
            <a:noFill/>
            <a:ln w="9525">
              <a:noFill/>
            </a:ln>
          </p:spPr>
          <p:txBody>
            <a:bodyPr>
              <a:spAutoFit/>
            </a:bodyPr>
            <a:lstStyle/>
            <a:p>
              <a:pPr marL="120650" indent="-120650" algn="ctr"/>
              <a:r>
                <a:rPr sz="4400" dirty="0">
                  <a:solidFill>
                    <a:schemeClr val="bg1"/>
                  </a:solidFill>
                  <a:latin typeface="Times New Roman" panose="02020603050405020304" pitchFamily="18" charset="0"/>
                  <a:cs typeface="Calibri" panose="020F0502020204030204" pitchFamily="34" charset="0"/>
                </a:rPr>
                <a:t>Rùa V</a:t>
              </a:r>
              <a:r>
                <a:rPr sz="4400" dirty="0">
                  <a:solidFill>
                    <a:schemeClr val="bg1"/>
                  </a:solidFill>
                  <a:latin typeface="Times New Roman" panose="02020603050405020304" pitchFamily="18" charset="0"/>
                  <a:ea typeface="Calibri" panose="020F0502020204030204" pitchFamily="34" charset="0"/>
                </a:rPr>
                <a:t>à</a:t>
              </a:r>
              <a:r>
                <a:rPr sz="4400" dirty="0">
                  <a:solidFill>
                    <a:schemeClr val="bg1"/>
                  </a:solidFill>
                  <a:latin typeface="Times New Roman" panose="02020603050405020304" pitchFamily="18" charset="0"/>
                  <a:cs typeface="Calibri" panose="020F0502020204030204" pitchFamily="34" charset="0"/>
                </a:rPr>
                <a:t>ng đòi gươm.</a:t>
              </a:r>
              <a:endParaRPr sz="4000" dirty="0">
                <a:solidFill>
                  <a:schemeClr val="bg1"/>
                </a:solidFill>
                <a:latin typeface="Times New Roman" panose="02020603050405020304" pitchFamily="18" charset="0"/>
                <a:ea typeface="Calibri" panose="020F050202020403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16DB8E4-9A9B-4F58-88B9-71E6B4C48F33}"/>
              </a:ext>
            </a:extLst>
          </p:cNvPr>
          <p:cNvGraphicFramePr>
            <a:graphicFrameLocks noGrp="1"/>
          </p:cNvGraphicFramePr>
          <p:nvPr>
            <p:extLst>
              <p:ext uri="{D42A27DB-BD31-4B8C-83A1-F6EECF244321}">
                <p14:modId xmlns:p14="http://schemas.microsoft.com/office/powerpoint/2010/main" val="1915896720"/>
              </p:ext>
            </p:extLst>
          </p:nvPr>
        </p:nvGraphicFramePr>
        <p:xfrm>
          <a:off x="971550" y="739647"/>
          <a:ext cx="10248900" cy="4466279"/>
        </p:xfrm>
        <a:graphic>
          <a:graphicData uri="http://schemas.openxmlformats.org/drawingml/2006/table">
            <a:tbl>
              <a:tblPr>
                <a:tableStyleId>{5C22544A-7EE6-4342-B048-85BDC9FD1C3A}</a:tableStyleId>
              </a:tblPr>
              <a:tblGrid>
                <a:gridCol w="1497841">
                  <a:extLst>
                    <a:ext uri="{9D8B030D-6E8A-4147-A177-3AD203B41FA5}">
                      <a16:colId xmlns:a16="http://schemas.microsoft.com/office/drawing/2014/main" val="3125927153"/>
                    </a:ext>
                  </a:extLst>
                </a:gridCol>
                <a:gridCol w="2738498">
                  <a:extLst>
                    <a:ext uri="{9D8B030D-6E8A-4147-A177-3AD203B41FA5}">
                      <a16:colId xmlns:a16="http://schemas.microsoft.com/office/drawing/2014/main" val="1554256467"/>
                    </a:ext>
                  </a:extLst>
                </a:gridCol>
                <a:gridCol w="2435022">
                  <a:extLst>
                    <a:ext uri="{9D8B030D-6E8A-4147-A177-3AD203B41FA5}">
                      <a16:colId xmlns:a16="http://schemas.microsoft.com/office/drawing/2014/main" val="2464049903"/>
                    </a:ext>
                  </a:extLst>
                </a:gridCol>
                <a:gridCol w="1645979">
                  <a:extLst>
                    <a:ext uri="{9D8B030D-6E8A-4147-A177-3AD203B41FA5}">
                      <a16:colId xmlns:a16="http://schemas.microsoft.com/office/drawing/2014/main" val="36847431"/>
                    </a:ext>
                  </a:extLst>
                </a:gridCol>
                <a:gridCol w="1931560">
                  <a:extLst>
                    <a:ext uri="{9D8B030D-6E8A-4147-A177-3AD203B41FA5}">
                      <a16:colId xmlns:a16="http://schemas.microsoft.com/office/drawing/2014/main" val="3458008123"/>
                    </a:ext>
                  </a:extLst>
                </a:gridCol>
              </a:tblGrid>
              <a:tr h="407557">
                <a:tc gridSpan="3">
                  <a:txBody>
                    <a:bodyPr/>
                    <a:lstStyle/>
                    <a:p>
                      <a:pPr marL="342900" lvl="0" indent="-342900" algn="ctr">
                        <a:lnSpc>
                          <a:spcPct val="114000"/>
                        </a:lnSpc>
                        <a:spcAft>
                          <a:spcPts val="0"/>
                        </a:spcAft>
                        <a:buFont typeface="Times New Roman" panose="02020603050405020304" pitchFamily="18" charset="0"/>
                        <a:buAutoNum type="arabicPeriod"/>
                      </a:pPr>
                      <a:r>
                        <a:rPr lang="vi-VN" sz="2400" b="1" dirty="0">
                          <a:solidFill>
                            <a:srgbClr val="FF0000"/>
                          </a:solidFill>
                          <a:effectLst/>
                          <a:latin typeface="Times New Roman" panose="02020603050405020304" pitchFamily="18" charset="0"/>
                          <a:cs typeface="Times New Roman" panose="02020603050405020304" pitchFamily="18" charset="0"/>
                        </a:rPr>
                        <a:t>Long Quân cho mượn gươm</a:t>
                      </a:r>
                    </a:p>
                  </a:txBody>
                  <a:tcPr marL="68580" marR="68580">
                    <a:solidFill>
                      <a:srgbClr val="002060"/>
                    </a:solidFill>
                  </a:tcPr>
                </a:tc>
                <a:tc hMerge="1">
                  <a:txBody>
                    <a:bodyPr/>
                    <a:lstStyle/>
                    <a:p>
                      <a:endParaRPr lang="en-US"/>
                    </a:p>
                  </a:txBody>
                  <a:tcPr/>
                </a:tc>
                <a:tc hMerge="1">
                  <a:txBody>
                    <a:bodyPr/>
                    <a:lstStyle/>
                    <a:p>
                      <a:endParaRPr lang="en-US"/>
                    </a:p>
                  </a:txBody>
                  <a:tcPr/>
                </a:tc>
                <a:tc gridSpan="2">
                  <a:txBody>
                    <a:bodyPr/>
                    <a:lstStyle/>
                    <a:p>
                      <a:pPr marL="0" lvl="0" indent="0" algn="ctr">
                        <a:lnSpc>
                          <a:spcPct val="114000"/>
                        </a:lnSpc>
                        <a:spcAft>
                          <a:spcPts val="0"/>
                        </a:spcAft>
                        <a:buFont typeface="Times New Roman" panose="02020603050405020304" pitchFamily="18" charset="0"/>
                        <a:buNone/>
                      </a:pPr>
                      <a:r>
                        <a:rPr lang="en-US" sz="2400" b="1" dirty="0">
                          <a:solidFill>
                            <a:srgbClr val="FF0000"/>
                          </a:solidFill>
                          <a:effectLst/>
                          <a:latin typeface="Times New Roman" panose="02020603050405020304" pitchFamily="18" charset="0"/>
                          <a:cs typeface="Times New Roman" panose="02020603050405020304" pitchFamily="18" charset="0"/>
                        </a:rPr>
                        <a:t>2. </a:t>
                      </a:r>
                      <a:r>
                        <a:rPr lang="vi-VN" sz="2400" b="1" dirty="0">
                          <a:solidFill>
                            <a:srgbClr val="FF0000"/>
                          </a:solidFill>
                          <a:effectLst/>
                          <a:latin typeface="Times New Roman" panose="02020603050405020304" pitchFamily="18" charset="0"/>
                          <a:cs typeface="Times New Roman" panose="02020603050405020304" pitchFamily="18" charset="0"/>
                        </a:rPr>
                        <a:t>Rùa Vàng đòi gươm</a:t>
                      </a:r>
                    </a:p>
                  </a:txBody>
                  <a:tcPr marL="68580" marR="68580">
                    <a:solidFill>
                      <a:srgbClr val="002060"/>
                    </a:solidFill>
                  </a:tcPr>
                </a:tc>
                <a:tc hMerge="1">
                  <a:txBody>
                    <a:bodyPr/>
                    <a:lstStyle/>
                    <a:p>
                      <a:endParaRPr lang="en-US"/>
                    </a:p>
                  </a:txBody>
                  <a:tcPr/>
                </a:tc>
                <a:extLst>
                  <a:ext uri="{0D108BD9-81ED-4DB2-BD59-A6C34878D82A}">
                    <a16:rowId xmlns:a16="http://schemas.microsoft.com/office/drawing/2014/main" val="235409632"/>
                  </a:ext>
                </a:extLst>
              </a:tr>
              <a:tr h="764837">
                <a:tc>
                  <a:txBody>
                    <a:bodyPr/>
                    <a:lstStyle/>
                    <a:p>
                      <a:pPr algn="ctr">
                        <a:lnSpc>
                          <a:spcPct val="114000"/>
                        </a:lnSpc>
                        <a:spcAft>
                          <a:spcPts val="0"/>
                        </a:spcAft>
                      </a:pPr>
                      <a:r>
                        <a:rPr lang="en-US" sz="2400">
                          <a:solidFill>
                            <a:srgbClr val="0000FF"/>
                          </a:solidFill>
                          <a:effectLst/>
                          <a:latin typeface="Times New Roman" panose="02020603050405020304" pitchFamily="18" charset="0"/>
                          <a:cs typeface="Times New Roman" panose="02020603050405020304" pitchFamily="18" charset="0"/>
                        </a:rPr>
                        <a:t>Bối cảnh</a:t>
                      </a:r>
                    </a:p>
                  </a:txBody>
                  <a:tcPr marL="68580" marR="68580">
                    <a:solidFill>
                      <a:schemeClr val="accent1">
                        <a:lumMod val="20000"/>
                        <a:lumOff val="80000"/>
                      </a:schemeClr>
                    </a:solidFill>
                  </a:tcPr>
                </a:tc>
                <a:tc>
                  <a:txBody>
                    <a:bodyPr/>
                    <a:lstStyle/>
                    <a:p>
                      <a:pPr algn="ctr">
                        <a:lnSpc>
                          <a:spcPct val="114000"/>
                        </a:lnSpc>
                        <a:spcAft>
                          <a:spcPts val="0"/>
                        </a:spcAft>
                      </a:pPr>
                      <a:r>
                        <a:rPr lang="vi-VN" sz="2400">
                          <a:solidFill>
                            <a:srgbClr val="0000FF"/>
                          </a:solidFill>
                          <a:effectLst/>
                          <a:latin typeface="Times New Roman" panose="02020603050405020304" pitchFamily="18" charset="0"/>
                          <a:cs typeface="Times New Roman" panose="02020603050405020304" pitchFamily="18" charset="0"/>
                        </a:rPr>
                        <a:t>Cách cho mượn gươm</a:t>
                      </a:r>
                    </a:p>
                  </a:txBody>
                  <a:tcPr marL="68580" marR="68580">
                    <a:solidFill>
                      <a:schemeClr val="accent1">
                        <a:lumMod val="20000"/>
                        <a:lumOff val="80000"/>
                      </a:schemeClr>
                    </a:solidFill>
                  </a:tcPr>
                </a:tc>
                <a:tc>
                  <a:txBody>
                    <a:bodyPr/>
                    <a:lstStyle/>
                    <a:p>
                      <a:pPr algn="ctr">
                        <a:lnSpc>
                          <a:spcPct val="114000"/>
                        </a:lnSpc>
                        <a:spcAft>
                          <a:spcPts val="0"/>
                        </a:spcAft>
                      </a:pPr>
                      <a:r>
                        <a:rPr lang="vi-VN" sz="2400">
                          <a:solidFill>
                            <a:srgbClr val="0000FF"/>
                          </a:solidFill>
                          <a:effectLst/>
                          <a:latin typeface="Times New Roman" panose="02020603050405020304" pitchFamily="18" charset="0"/>
                          <a:cs typeface="Times New Roman" panose="02020603050405020304" pitchFamily="18" charset="0"/>
                        </a:rPr>
                        <a:t>Sức mạnh gươm thần</a:t>
                      </a:r>
                    </a:p>
                  </a:txBody>
                  <a:tcPr marL="68580" marR="68580">
                    <a:solidFill>
                      <a:schemeClr val="accent1">
                        <a:lumMod val="20000"/>
                        <a:lumOff val="80000"/>
                      </a:schemeClr>
                    </a:solidFill>
                  </a:tcPr>
                </a:tc>
                <a:tc>
                  <a:txBody>
                    <a:bodyPr/>
                    <a:lstStyle/>
                    <a:p>
                      <a:pPr algn="ctr">
                        <a:lnSpc>
                          <a:spcPct val="114000"/>
                        </a:lnSpc>
                        <a:spcAft>
                          <a:spcPts val="0"/>
                        </a:spcAft>
                      </a:pPr>
                      <a:r>
                        <a:rPr lang="en-US" sz="2400">
                          <a:solidFill>
                            <a:srgbClr val="0000FF"/>
                          </a:solidFill>
                          <a:effectLst/>
                          <a:latin typeface="Times New Roman" panose="02020603050405020304" pitchFamily="18" charset="0"/>
                          <a:cs typeface="Times New Roman" panose="02020603050405020304" pitchFamily="18" charset="0"/>
                        </a:rPr>
                        <a:t>Bối cảnh</a:t>
                      </a:r>
                    </a:p>
                  </a:txBody>
                  <a:tcPr marL="68580" marR="68580">
                    <a:solidFill>
                      <a:schemeClr val="accent1">
                        <a:lumMod val="20000"/>
                        <a:lumOff val="80000"/>
                      </a:schemeClr>
                    </a:solidFill>
                  </a:tcPr>
                </a:tc>
                <a:tc>
                  <a:txBody>
                    <a:bodyPr/>
                    <a:lstStyle/>
                    <a:p>
                      <a:pPr algn="ctr">
                        <a:lnSpc>
                          <a:spcPct val="114000"/>
                        </a:lnSpc>
                        <a:spcAft>
                          <a:spcPts val="0"/>
                        </a:spcAft>
                      </a:pPr>
                      <a:r>
                        <a:rPr lang="vi-VN" sz="2400" dirty="0">
                          <a:solidFill>
                            <a:srgbClr val="0000FF"/>
                          </a:solidFill>
                          <a:effectLst/>
                          <a:latin typeface="Times New Roman" panose="02020603050405020304" pitchFamily="18" charset="0"/>
                          <a:cs typeface="Times New Roman" panose="02020603050405020304" pitchFamily="18" charset="0"/>
                        </a:rPr>
                        <a:t>Quá trình trả gươm</a:t>
                      </a:r>
                    </a:p>
                  </a:txBody>
                  <a:tcPr marL="68580" marR="68580">
                    <a:solidFill>
                      <a:schemeClr val="accent1">
                        <a:lumMod val="20000"/>
                        <a:lumOff val="80000"/>
                      </a:schemeClr>
                    </a:solidFill>
                  </a:tcPr>
                </a:tc>
                <a:extLst>
                  <a:ext uri="{0D108BD9-81ED-4DB2-BD59-A6C34878D82A}">
                    <a16:rowId xmlns:a16="http://schemas.microsoft.com/office/drawing/2014/main" val="2490739366"/>
                  </a:ext>
                </a:extLst>
              </a:tr>
              <a:tr h="1549054">
                <a:tc>
                  <a:txBody>
                    <a:bodyPr/>
                    <a:lstStyle/>
                    <a:p>
                      <a:pPr algn="just">
                        <a:lnSpc>
                          <a:spcPct val="114000"/>
                        </a:lnSpc>
                        <a:spcAft>
                          <a:spcPts val="0"/>
                        </a:spcAft>
                      </a:pPr>
                      <a:endParaRPr lang="en-US" sz="2400" dirty="0">
                        <a:effectLst/>
                        <a:latin typeface="Times New Roman" panose="02020603050405020304" pitchFamily="18" charset="0"/>
                        <a:cs typeface="Times New Roman" panose="02020603050405020304" pitchFamily="18" charset="0"/>
                      </a:endParaRPr>
                    </a:p>
                  </a:txBody>
                  <a:tcPr marL="68580" marR="68580">
                    <a:solidFill>
                      <a:schemeClr val="accent1">
                        <a:lumMod val="20000"/>
                        <a:lumOff val="80000"/>
                      </a:schemeClr>
                    </a:solidFill>
                  </a:tcPr>
                </a:tc>
                <a:tc>
                  <a:txBody>
                    <a:bodyPr/>
                    <a:lstStyle/>
                    <a:p>
                      <a:pPr algn="just">
                        <a:lnSpc>
                          <a:spcPct val="114000"/>
                        </a:lnSpc>
                        <a:spcAft>
                          <a:spcPts val="0"/>
                        </a:spcAft>
                      </a:pPr>
                      <a:endParaRPr lang="vi-VN" sz="2400" dirty="0">
                        <a:effectLst/>
                        <a:latin typeface="Times New Roman" panose="02020603050405020304" pitchFamily="18" charset="0"/>
                        <a:cs typeface="Times New Roman" panose="02020603050405020304" pitchFamily="18" charset="0"/>
                      </a:endParaRPr>
                    </a:p>
                  </a:txBody>
                  <a:tcPr marL="68580" marR="68580">
                    <a:solidFill>
                      <a:schemeClr val="accent1">
                        <a:lumMod val="20000"/>
                        <a:lumOff val="80000"/>
                      </a:schemeClr>
                    </a:solidFill>
                  </a:tcPr>
                </a:tc>
                <a:tc>
                  <a:txBody>
                    <a:bodyPr/>
                    <a:lstStyle/>
                    <a:p>
                      <a:pPr algn="just">
                        <a:lnSpc>
                          <a:spcPct val="114000"/>
                        </a:lnSpc>
                        <a:spcAft>
                          <a:spcPts val="0"/>
                        </a:spcAft>
                      </a:pPr>
                      <a:endParaRPr lang="vi-VN" sz="2400" dirty="0">
                        <a:effectLst/>
                        <a:latin typeface="Times New Roman" panose="02020603050405020304" pitchFamily="18" charset="0"/>
                        <a:cs typeface="Times New Roman" panose="02020603050405020304" pitchFamily="18" charset="0"/>
                      </a:endParaRPr>
                    </a:p>
                  </a:txBody>
                  <a:tcPr marL="68580" marR="68580">
                    <a:solidFill>
                      <a:schemeClr val="accent1">
                        <a:lumMod val="20000"/>
                        <a:lumOff val="80000"/>
                      </a:schemeClr>
                    </a:solidFill>
                  </a:tcPr>
                </a:tc>
                <a:tc>
                  <a:txBody>
                    <a:bodyPr/>
                    <a:lstStyle/>
                    <a:p>
                      <a:pPr algn="just">
                        <a:lnSpc>
                          <a:spcPct val="114000"/>
                        </a:lnSpc>
                        <a:spcAft>
                          <a:spcPts val="0"/>
                        </a:spcAft>
                      </a:pPr>
                      <a:endParaRPr lang="vi-VN" sz="2400" dirty="0">
                        <a:effectLst/>
                        <a:latin typeface="Times New Roman" panose="02020603050405020304" pitchFamily="18" charset="0"/>
                        <a:cs typeface="Times New Roman" panose="02020603050405020304" pitchFamily="18" charset="0"/>
                      </a:endParaRPr>
                    </a:p>
                  </a:txBody>
                  <a:tcPr marL="68580" marR="68580">
                    <a:solidFill>
                      <a:schemeClr val="accent1">
                        <a:lumMod val="20000"/>
                        <a:lumOff val="80000"/>
                      </a:schemeClr>
                    </a:solidFill>
                  </a:tcPr>
                </a:tc>
                <a:tc>
                  <a:txBody>
                    <a:bodyPr/>
                    <a:lstStyle/>
                    <a:p>
                      <a:pPr algn="just">
                        <a:lnSpc>
                          <a:spcPct val="114000"/>
                        </a:lnSpc>
                        <a:spcAft>
                          <a:spcPts val="0"/>
                        </a:spcAft>
                      </a:pPr>
                      <a:endParaRPr lang="vi-VN" sz="2400" dirty="0">
                        <a:effectLst/>
                        <a:latin typeface="Times New Roman" panose="02020603050405020304" pitchFamily="18" charset="0"/>
                        <a:cs typeface="Times New Roman" panose="02020603050405020304" pitchFamily="18" charset="0"/>
                      </a:endParaRPr>
                    </a:p>
                  </a:txBody>
                  <a:tcPr marL="68580" marR="68580">
                    <a:solidFill>
                      <a:schemeClr val="accent1">
                        <a:lumMod val="20000"/>
                        <a:lumOff val="80000"/>
                      </a:schemeClr>
                    </a:solidFill>
                  </a:tcPr>
                </a:tc>
                <a:extLst>
                  <a:ext uri="{0D108BD9-81ED-4DB2-BD59-A6C34878D82A}">
                    <a16:rowId xmlns:a16="http://schemas.microsoft.com/office/drawing/2014/main" val="2651300539"/>
                  </a:ext>
                </a:extLst>
              </a:tr>
              <a:tr h="1549054">
                <a:tc>
                  <a:txBody>
                    <a:bodyPr/>
                    <a:lstStyle/>
                    <a:p>
                      <a:pPr algn="ctr">
                        <a:lnSpc>
                          <a:spcPct val="114000"/>
                        </a:lnSpc>
                        <a:spcAft>
                          <a:spcPts val="0"/>
                        </a:spcAft>
                      </a:pPr>
                      <a:r>
                        <a:rPr lang="en-US" sz="2400" dirty="0">
                          <a:solidFill>
                            <a:srgbClr val="0000FF"/>
                          </a:solidFill>
                          <a:effectLst/>
                          <a:latin typeface="Times New Roman" panose="02020603050405020304" pitchFamily="18" charset="0"/>
                          <a:cs typeface="Times New Roman" panose="02020603050405020304" pitchFamily="18" charset="0"/>
                        </a:rPr>
                        <a:t>Ý </a:t>
                      </a:r>
                      <a:r>
                        <a:rPr lang="en-US" sz="2400" dirty="0" err="1">
                          <a:solidFill>
                            <a:srgbClr val="0000FF"/>
                          </a:solidFill>
                          <a:effectLst/>
                          <a:latin typeface="Times New Roman" panose="02020603050405020304" pitchFamily="18" charset="0"/>
                          <a:cs typeface="Times New Roman" panose="02020603050405020304" pitchFamily="18" charset="0"/>
                        </a:rPr>
                        <a:t>nghĩa</a:t>
                      </a:r>
                      <a:endParaRPr lang="en-US" sz="2400" dirty="0">
                        <a:solidFill>
                          <a:srgbClr val="0000FF"/>
                        </a:solidFill>
                        <a:effectLst/>
                        <a:latin typeface="Times New Roman" panose="02020603050405020304" pitchFamily="18" charset="0"/>
                        <a:cs typeface="Times New Roman" panose="02020603050405020304" pitchFamily="18" charset="0"/>
                      </a:endParaRPr>
                    </a:p>
                    <a:p>
                      <a:pPr algn="ctr">
                        <a:lnSpc>
                          <a:spcPct val="114000"/>
                        </a:lnSpc>
                        <a:spcAft>
                          <a:spcPts val="0"/>
                        </a:spcAft>
                      </a:pPr>
                      <a:r>
                        <a:rPr lang="en-US" sz="2400" dirty="0">
                          <a:effectLst/>
                          <a:latin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cs typeface="Times New Roman" panose="02020603050405020304" pitchFamily="18" charset="0"/>
                      </a:endParaRPr>
                    </a:p>
                  </a:txBody>
                  <a:tcPr marL="68580" marR="68580">
                    <a:solidFill>
                      <a:schemeClr val="accent1">
                        <a:lumMod val="20000"/>
                        <a:lumOff val="80000"/>
                      </a:schemeClr>
                    </a:solidFill>
                  </a:tcPr>
                </a:tc>
                <a:tc>
                  <a:txBody>
                    <a:bodyPr/>
                    <a:lstStyle/>
                    <a:p>
                      <a:pPr algn="ctr">
                        <a:lnSpc>
                          <a:spcPct val="114000"/>
                        </a:lnSpc>
                        <a:spcAft>
                          <a:spcPts val="0"/>
                        </a:spcAft>
                      </a:pPr>
                      <a:endParaRPr lang="en-US" sz="2400" dirty="0">
                        <a:effectLst/>
                        <a:latin typeface="Times New Roman" panose="02020603050405020304" pitchFamily="18" charset="0"/>
                        <a:cs typeface="Times New Roman" panose="02020603050405020304" pitchFamily="18" charset="0"/>
                      </a:endParaRPr>
                    </a:p>
                    <a:p>
                      <a:pPr algn="ctr">
                        <a:lnSpc>
                          <a:spcPct val="114000"/>
                        </a:lnSpc>
                        <a:spcAft>
                          <a:spcPts val="0"/>
                        </a:spcAft>
                      </a:pPr>
                      <a:r>
                        <a:rPr lang="vi-VN" sz="2400" dirty="0">
                          <a:effectLst/>
                          <a:latin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cs typeface="Times New Roman" panose="02020603050405020304" pitchFamily="18" charset="0"/>
                      </a:endParaRPr>
                    </a:p>
                  </a:txBody>
                  <a:tcPr marL="68580" marR="68580">
                    <a:solidFill>
                      <a:schemeClr val="accent1">
                        <a:lumMod val="20000"/>
                        <a:lumOff val="80000"/>
                      </a:schemeClr>
                    </a:solidFill>
                  </a:tcPr>
                </a:tc>
                <a:tc>
                  <a:txBody>
                    <a:bodyPr/>
                    <a:lstStyle/>
                    <a:p>
                      <a:pPr algn="ctr">
                        <a:lnSpc>
                          <a:spcPct val="114000"/>
                        </a:lnSpc>
                        <a:spcAft>
                          <a:spcPts val="0"/>
                        </a:spcAft>
                      </a:pPr>
                      <a:endParaRPr lang="en-US" sz="2400" dirty="0">
                        <a:effectLst/>
                        <a:latin typeface="Times New Roman" panose="02020603050405020304" pitchFamily="18" charset="0"/>
                        <a:cs typeface="Times New Roman" panose="02020603050405020304" pitchFamily="18" charset="0"/>
                      </a:endParaRPr>
                    </a:p>
                    <a:p>
                      <a:pPr algn="ctr">
                        <a:lnSpc>
                          <a:spcPct val="114000"/>
                        </a:lnSpc>
                        <a:spcAft>
                          <a:spcPts val="0"/>
                        </a:spcAft>
                      </a:pPr>
                      <a:r>
                        <a:rPr lang="en-US" sz="2400" dirty="0">
                          <a:effectLst/>
                          <a:latin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cs typeface="Times New Roman" panose="02020603050405020304" pitchFamily="18" charset="0"/>
                      </a:endParaRPr>
                    </a:p>
                  </a:txBody>
                  <a:tcPr marL="68580" marR="68580">
                    <a:solidFill>
                      <a:schemeClr val="accent1">
                        <a:lumMod val="20000"/>
                        <a:lumOff val="80000"/>
                      </a:schemeClr>
                    </a:solidFill>
                  </a:tcPr>
                </a:tc>
                <a:tc>
                  <a:txBody>
                    <a:bodyPr/>
                    <a:lstStyle/>
                    <a:p>
                      <a:pPr algn="ctr">
                        <a:lnSpc>
                          <a:spcPct val="114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algn="ctr">
                        <a:lnSpc>
                          <a:spcPct val="114000"/>
                        </a:lnSpc>
                        <a:spcAft>
                          <a:spcPts val="0"/>
                        </a:spcAft>
                      </a:pPr>
                      <a:r>
                        <a:rPr lang="en-US" sz="2400" dirty="0">
                          <a:effectLst/>
                          <a:latin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cs typeface="Times New Roman" panose="02020603050405020304" pitchFamily="18" charset="0"/>
                      </a:endParaRPr>
                    </a:p>
                  </a:txBody>
                  <a:tcPr marL="68580" marR="68580">
                    <a:solidFill>
                      <a:schemeClr val="accent1">
                        <a:lumMod val="20000"/>
                        <a:lumOff val="80000"/>
                      </a:schemeClr>
                    </a:solidFill>
                  </a:tcPr>
                </a:tc>
                <a:tc>
                  <a:txBody>
                    <a:bodyPr/>
                    <a:lstStyle/>
                    <a:p>
                      <a:pPr marL="0" marR="0" algn="ctr">
                        <a:spcBef>
                          <a:spcPts val="0"/>
                        </a:spcBef>
                        <a:spcAft>
                          <a:spcPts val="0"/>
                        </a:spcAft>
                      </a:pP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a:t>
                      </a:r>
                      <a:endParaRPr lang="vi-VN"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a:solidFill>
                      <a:schemeClr val="accent1">
                        <a:lumMod val="20000"/>
                        <a:lumOff val="80000"/>
                      </a:schemeClr>
                    </a:solidFill>
                  </a:tcPr>
                </a:tc>
                <a:extLst>
                  <a:ext uri="{0D108BD9-81ED-4DB2-BD59-A6C34878D82A}">
                    <a16:rowId xmlns:a16="http://schemas.microsoft.com/office/drawing/2014/main" val="1192821384"/>
                  </a:ext>
                </a:extLst>
              </a:tr>
            </a:tbl>
          </a:graphicData>
        </a:graphic>
      </p:graphicFrame>
    </p:spTree>
    <p:extLst>
      <p:ext uri="{BB962C8B-B14F-4D97-AF65-F5344CB8AC3E}">
        <p14:creationId xmlns:p14="http://schemas.microsoft.com/office/powerpoint/2010/main" val="1856204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39C061E-6943-4046-B825-BE6BAE8BC252}"/>
              </a:ext>
            </a:extLst>
          </p:cNvPr>
          <p:cNvGraphicFramePr>
            <a:graphicFrameLocks noGrp="1"/>
          </p:cNvGraphicFramePr>
          <p:nvPr>
            <p:extLst>
              <p:ext uri="{D42A27DB-BD31-4B8C-83A1-F6EECF244321}">
                <p14:modId xmlns:p14="http://schemas.microsoft.com/office/powerpoint/2010/main" val="197416792"/>
              </p:ext>
            </p:extLst>
          </p:nvPr>
        </p:nvGraphicFramePr>
        <p:xfrm>
          <a:off x="19050" y="91947"/>
          <a:ext cx="12106275" cy="6681652"/>
        </p:xfrm>
        <a:graphic>
          <a:graphicData uri="http://schemas.openxmlformats.org/drawingml/2006/table">
            <a:tbl>
              <a:tblPr>
                <a:tableStyleId>{5C22544A-7EE6-4342-B048-85BDC9FD1C3A}</a:tableStyleId>
              </a:tblPr>
              <a:tblGrid>
                <a:gridCol w="1720521">
                  <a:extLst>
                    <a:ext uri="{9D8B030D-6E8A-4147-A177-3AD203B41FA5}">
                      <a16:colId xmlns:a16="http://schemas.microsoft.com/office/drawing/2014/main" val="3125927153"/>
                    </a:ext>
                  </a:extLst>
                </a:gridCol>
                <a:gridCol w="3145622">
                  <a:extLst>
                    <a:ext uri="{9D8B030D-6E8A-4147-A177-3AD203B41FA5}">
                      <a16:colId xmlns:a16="http://schemas.microsoft.com/office/drawing/2014/main" val="1554256467"/>
                    </a:ext>
                  </a:extLst>
                </a:gridCol>
                <a:gridCol w="2797029">
                  <a:extLst>
                    <a:ext uri="{9D8B030D-6E8A-4147-A177-3AD203B41FA5}">
                      <a16:colId xmlns:a16="http://schemas.microsoft.com/office/drawing/2014/main" val="2464049903"/>
                    </a:ext>
                  </a:extLst>
                </a:gridCol>
                <a:gridCol w="1890682">
                  <a:extLst>
                    <a:ext uri="{9D8B030D-6E8A-4147-A177-3AD203B41FA5}">
                      <a16:colId xmlns:a16="http://schemas.microsoft.com/office/drawing/2014/main" val="36847431"/>
                    </a:ext>
                  </a:extLst>
                </a:gridCol>
                <a:gridCol w="2552421">
                  <a:extLst>
                    <a:ext uri="{9D8B030D-6E8A-4147-A177-3AD203B41FA5}">
                      <a16:colId xmlns:a16="http://schemas.microsoft.com/office/drawing/2014/main" val="3458008123"/>
                    </a:ext>
                  </a:extLst>
                </a:gridCol>
              </a:tblGrid>
              <a:tr h="370881">
                <a:tc gridSpan="3">
                  <a:txBody>
                    <a:bodyPr/>
                    <a:lstStyle/>
                    <a:p>
                      <a:pPr marL="342900" lvl="0" indent="-342900" algn="ctr">
                        <a:lnSpc>
                          <a:spcPct val="114000"/>
                        </a:lnSpc>
                        <a:spcAft>
                          <a:spcPts val="0"/>
                        </a:spcAft>
                        <a:buFont typeface="Times New Roman" panose="02020603050405020304" pitchFamily="18" charset="0"/>
                        <a:buAutoNum type="arabicPeriod"/>
                      </a:pPr>
                      <a:r>
                        <a:rPr lang="vi-VN" sz="2400" b="1" dirty="0">
                          <a:solidFill>
                            <a:srgbClr val="FF0000"/>
                          </a:solidFill>
                          <a:effectLst/>
                          <a:latin typeface="Times New Roman" panose="02020603050405020304" pitchFamily="18" charset="0"/>
                          <a:cs typeface="Times New Roman" panose="02020603050405020304" pitchFamily="18" charset="0"/>
                        </a:rPr>
                        <a:t>Long Quân cho mượn gươm</a:t>
                      </a:r>
                    </a:p>
                  </a:txBody>
                  <a:tcPr marL="68580" marR="68580">
                    <a:solidFill>
                      <a:srgbClr val="002060"/>
                    </a:solidFill>
                  </a:tcPr>
                </a:tc>
                <a:tc hMerge="1">
                  <a:txBody>
                    <a:bodyPr/>
                    <a:lstStyle/>
                    <a:p>
                      <a:endParaRPr lang="en-US"/>
                    </a:p>
                  </a:txBody>
                  <a:tcPr/>
                </a:tc>
                <a:tc hMerge="1">
                  <a:txBody>
                    <a:bodyPr/>
                    <a:lstStyle/>
                    <a:p>
                      <a:endParaRPr lang="en-US"/>
                    </a:p>
                  </a:txBody>
                  <a:tcPr/>
                </a:tc>
                <a:tc gridSpan="2">
                  <a:txBody>
                    <a:bodyPr/>
                    <a:lstStyle/>
                    <a:p>
                      <a:pPr marL="0" lvl="0" indent="0" algn="ctr">
                        <a:lnSpc>
                          <a:spcPct val="114000"/>
                        </a:lnSpc>
                        <a:spcAft>
                          <a:spcPts val="0"/>
                        </a:spcAft>
                        <a:buFont typeface="Times New Roman" panose="02020603050405020304" pitchFamily="18" charset="0"/>
                        <a:buNone/>
                      </a:pPr>
                      <a:r>
                        <a:rPr lang="en-US" sz="2400" b="1" dirty="0">
                          <a:solidFill>
                            <a:srgbClr val="FF0000"/>
                          </a:solidFill>
                          <a:effectLst/>
                          <a:latin typeface="Times New Roman" panose="02020603050405020304" pitchFamily="18" charset="0"/>
                          <a:cs typeface="Times New Roman" panose="02020603050405020304" pitchFamily="18" charset="0"/>
                        </a:rPr>
                        <a:t>2. </a:t>
                      </a:r>
                      <a:r>
                        <a:rPr lang="vi-VN" sz="2400" b="1" dirty="0">
                          <a:solidFill>
                            <a:srgbClr val="FF0000"/>
                          </a:solidFill>
                          <a:effectLst/>
                          <a:latin typeface="Times New Roman" panose="02020603050405020304" pitchFamily="18" charset="0"/>
                          <a:cs typeface="Times New Roman" panose="02020603050405020304" pitchFamily="18" charset="0"/>
                        </a:rPr>
                        <a:t>Rùa Vàng đòi gươm</a:t>
                      </a:r>
                    </a:p>
                  </a:txBody>
                  <a:tcPr marL="68580" marR="68580">
                    <a:solidFill>
                      <a:srgbClr val="002060"/>
                    </a:solidFill>
                  </a:tcPr>
                </a:tc>
                <a:tc hMerge="1">
                  <a:txBody>
                    <a:bodyPr/>
                    <a:lstStyle/>
                    <a:p>
                      <a:endParaRPr lang="en-US"/>
                    </a:p>
                  </a:txBody>
                  <a:tcPr/>
                </a:tc>
                <a:extLst>
                  <a:ext uri="{0D108BD9-81ED-4DB2-BD59-A6C34878D82A}">
                    <a16:rowId xmlns:a16="http://schemas.microsoft.com/office/drawing/2014/main" val="235409632"/>
                  </a:ext>
                </a:extLst>
              </a:tr>
              <a:tr h="647216">
                <a:tc>
                  <a:txBody>
                    <a:bodyPr/>
                    <a:lstStyle/>
                    <a:p>
                      <a:pPr algn="ctr">
                        <a:lnSpc>
                          <a:spcPct val="114000"/>
                        </a:lnSpc>
                        <a:spcAft>
                          <a:spcPts val="0"/>
                        </a:spcAft>
                      </a:pPr>
                      <a:r>
                        <a:rPr lang="en-US" sz="2400">
                          <a:solidFill>
                            <a:srgbClr val="0000FF"/>
                          </a:solidFill>
                          <a:effectLst/>
                          <a:latin typeface="Times New Roman" panose="02020603050405020304" pitchFamily="18" charset="0"/>
                          <a:cs typeface="Times New Roman" panose="02020603050405020304" pitchFamily="18" charset="0"/>
                        </a:rPr>
                        <a:t>Bối cảnh</a:t>
                      </a:r>
                    </a:p>
                  </a:txBody>
                  <a:tcPr marL="68580" marR="68580">
                    <a:solidFill>
                      <a:schemeClr val="accent2">
                        <a:lumMod val="40000"/>
                        <a:lumOff val="60000"/>
                      </a:schemeClr>
                    </a:solidFill>
                  </a:tcPr>
                </a:tc>
                <a:tc>
                  <a:txBody>
                    <a:bodyPr/>
                    <a:lstStyle/>
                    <a:p>
                      <a:pPr algn="ctr">
                        <a:lnSpc>
                          <a:spcPct val="114000"/>
                        </a:lnSpc>
                        <a:spcAft>
                          <a:spcPts val="0"/>
                        </a:spcAft>
                      </a:pPr>
                      <a:r>
                        <a:rPr lang="vi-VN" sz="2400">
                          <a:solidFill>
                            <a:srgbClr val="0000FF"/>
                          </a:solidFill>
                          <a:effectLst/>
                          <a:latin typeface="Times New Roman" panose="02020603050405020304" pitchFamily="18" charset="0"/>
                          <a:cs typeface="Times New Roman" panose="02020603050405020304" pitchFamily="18" charset="0"/>
                        </a:rPr>
                        <a:t>Cách cho mượn gươm</a:t>
                      </a:r>
                    </a:p>
                  </a:txBody>
                  <a:tcPr marL="68580" marR="68580">
                    <a:solidFill>
                      <a:schemeClr val="accent2">
                        <a:lumMod val="40000"/>
                        <a:lumOff val="60000"/>
                      </a:schemeClr>
                    </a:solidFill>
                  </a:tcPr>
                </a:tc>
                <a:tc>
                  <a:txBody>
                    <a:bodyPr/>
                    <a:lstStyle/>
                    <a:p>
                      <a:pPr algn="ctr">
                        <a:lnSpc>
                          <a:spcPct val="114000"/>
                        </a:lnSpc>
                        <a:spcAft>
                          <a:spcPts val="0"/>
                        </a:spcAft>
                      </a:pPr>
                      <a:r>
                        <a:rPr lang="vi-VN" sz="2400">
                          <a:solidFill>
                            <a:srgbClr val="0000FF"/>
                          </a:solidFill>
                          <a:effectLst/>
                          <a:latin typeface="Times New Roman" panose="02020603050405020304" pitchFamily="18" charset="0"/>
                          <a:cs typeface="Times New Roman" panose="02020603050405020304" pitchFamily="18" charset="0"/>
                        </a:rPr>
                        <a:t>Sức mạnh gươm thần</a:t>
                      </a:r>
                    </a:p>
                  </a:txBody>
                  <a:tcPr marL="68580" marR="68580">
                    <a:solidFill>
                      <a:schemeClr val="accent2">
                        <a:lumMod val="40000"/>
                        <a:lumOff val="60000"/>
                      </a:schemeClr>
                    </a:solidFill>
                  </a:tcPr>
                </a:tc>
                <a:tc>
                  <a:txBody>
                    <a:bodyPr/>
                    <a:lstStyle/>
                    <a:p>
                      <a:pPr algn="ctr">
                        <a:lnSpc>
                          <a:spcPct val="114000"/>
                        </a:lnSpc>
                        <a:spcAft>
                          <a:spcPts val="0"/>
                        </a:spcAft>
                      </a:pPr>
                      <a:r>
                        <a:rPr lang="en-US" sz="2400">
                          <a:solidFill>
                            <a:srgbClr val="0000FF"/>
                          </a:solidFill>
                          <a:effectLst/>
                          <a:latin typeface="Times New Roman" panose="02020603050405020304" pitchFamily="18" charset="0"/>
                          <a:cs typeface="Times New Roman" panose="02020603050405020304" pitchFamily="18" charset="0"/>
                        </a:rPr>
                        <a:t>Bối cảnh</a:t>
                      </a:r>
                    </a:p>
                  </a:txBody>
                  <a:tcPr marL="68580" marR="68580">
                    <a:solidFill>
                      <a:schemeClr val="accent2">
                        <a:lumMod val="40000"/>
                        <a:lumOff val="60000"/>
                      </a:schemeClr>
                    </a:solidFill>
                  </a:tcPr>
                </a:tc>
                <a:tc>
                  <a:txBody>
                    <a:bodyPr/>
                    <a:lstStyle/>
                    <a:p>
                      <a:pPr algn="ctr">
                        <a:lnSpc>
                          <a:spcPct val="114000"/>
                        </a:lnSpc>
                        <a:spcAft>
                          <a:spcPts val="0"/>
                        </a:spcAft>
                      </a:pPr>
                      <a:r>
                        <a:rPr lang="vi-VN" sz="2400" dirty="0">
                          <a:solidFill>
                            <a:srgbClr val="0000FF"/>
                          </a:solidFill>
                          <a:effectLst/>
                          <a:latin typeface="Times New Roman" panose="02020603050405020304" pitchFamily="18" charset="0"/>
                          <a:cs typeface="Times New Roman" panose="02020603050405020304" pitchFamily="18" charset="0"/>
                        </a:rPr>
                        <a:t>Quá trình trả gươm</a:t>
                      </a:r>
                    </a:p>
                  </a:txBody>
                  <a:tcPr marL="68580" marR="68580">
                    <a:solidFill>
                      <a:schemeClr val="accent2">
                        <a:lumMod val="40000"/>
                        <a:lumOff val="60000"/>
                      </a:schemeClr>
                    </a:solidFill>
                  </a:tcPr>
                </a:tc>
                <a:extLst>
                  <a:ext uri="{0D108BD9-81ED-4DB2-BD59-A6C34878D82A}">
                    <a16:rowId xmlns:a16="http://schemas.microsoft.com/office/drawing/2014/main" val="2490739366"/>
                  </a:ext>
                </a:extLst>
              </a:tr>
              <a:tr h="2581560">
                <a:tc>
                  <a:txBody>
                    <a:bodyPr/>
                    <a:lstStyle/>
                    <a:p>
                      <a:pPr algn="just">
                        <a:lnSpc>
                          <a:spcPct val="114000"/>
                        </a:lnSpc>
                        <a:spcAft>
                          <a:spcPts val="0"/>
                        </a:spcAft>
                      </a:pPr>
                      <a:endParaRPr lang="en-US" sz="2400" dirty="0">
                        <a:effectLst/>
                        <a:latin typeface="Times New Roman" panose="02020603050405020304" pitchFamily="18" charset="0"/>
                        <a:cs typeface="Times New Roman" panose="02020603050405020304" pitchFamily="18" charset="0"/>
                      </a:endParaRPr>
                    </a:p>
                  </a:txBody>
                  <a:tcPr marL="68580" marR="68580">
                    <a:solidFill>
                      <a:schemeClr val="accent2">
                        <a:lumMod val="40000"/>
                        <a:lumOff val="60000"/>
                      </a:schemeClr>
                    </a:solidFill>
                  </a:tcPr>
                </a:tc>
                <a:tc>
                  <a:txBody>
                    <a:bodyPr/>
                    <a:lstStyle/>
                    <a:p>
                      <a:pPr algn="just">
                        <a:lnSpc>
                          <a:spcPct val="114000"/>
                        </a:lnSpc>
                        <a:spcAft>
                          <a:spcPts val="0"/>
                        </a:spcAft>
                      </a:pPr>
                      <a:endParaRPr lang="vi-VN" sz="2400" dirty="0">
                        <a:effectLst/>
                        <a:latin typeface="Times New Roman" panose="02020603050405020304" pitchFamily="18" charset="0"/>
                        <a:cs typeface="Times New Roman" panose="02020603050405020304" pitchFamily="18" charset="0"/>
                      </a:endParaRPr>
                    </a:p>
                  </a:txBody>
                  <a:tcPr marL="68580" marR="68580">
                    <a:solidFill>
                      <a:schemeClr val="accent2">
                        <a:lumMod val="40000"/>
                        <a:lumOff val="60000"/>
                      </a:schemeClr>
                    </a:solidFill>
                  </a:tcPr>
                </a:tc>
                <a:tc>
                  <a:txBody>
                    <a:bodyPr/>
                    <a:lstStyle/>
                    <a:p>
                      <a:pPr algn="just">
                        <a:lnSpc>
                          <a:spcPct val="114000"/>
                        </a:lnSpc>
                        <a:spcAft>
                          <a:spcPts val="0"/>
                        </a:spcAft>
                      </a:pPr>
                      <a:endParaRPr lang="vi-VN" sz="2400" dirty="0">
                        <a:effectLst/>
                        <a:latin typeface="Times New Roman" panose="02020603050405020304" pitchFamily="18" charset="0"/>
                        <a:cs typeface="Times New Roman" panose="02020603050405020304" pitchFamily="18" charset="0"/>
                      </a:endParaRPr>
                    </a:p>
                  </a:txBody>
                  <a:tcPr marL="68580" marR="68580">
                    <a:solidFill>
                      <a:schemeClr val="accent2">
                        <a:lumMod val="40000"/>
                        <a:lumOff val="60000"/>
                      </a:schemeClr>
                    </a:solidFill>
                  </a:tcPr>
                </a:tc>
                <a:tc>
                  <a:txBody>
                    <a:bodyPr/>
                    <a:lstStyle/>
                    <a:p>
                      <a:pPr algn="just">
                        <a:lnSpc>
                          <a:spcPct val="114000"/>
                        </a:lnSpc>
                        <a:spcAft>
                          <a:spcPts val="0"/>
                        </a:spcAft>
                      </a:pPr>
                      <a:endParaRPr lang="vi-VN" sz="2400" dirty="0">
                        <a:effectLst/>
                        <a:latin typeface="Times New Roman" panose="02020603050405020304" pitchFamily="18" charset="0"/>
                        <a:cs typeface="Times New Roman" panose="02020603050405020304" pitchFamily="18" charset="0"/>
                      </a:endParaRPr>
                    </a:p>
                  </a:txBody>
                  <a:tcPr marL="68580" marR="68580">
                    <a:solidFill>
                      <a:schemeClr val="accent2">
                        <a:lumMod val="40000"/>
                        <a:lumOff val="60000"/>
                      </a:schemeClr>
                    </a:solidFill>
                  </a:tcPr>
                </a:tc>
                <a:tc>
                  <a:txBody>
                    <a:bodyPr/>
                    <a:lstStyle/>
                    <a:p>
                      <a:pPr algn="just">
                        <a:lnSpc>
                          <a:spcPct val="114000"/>
                        </a:lnSpc>
                        <a:spcAft>
                          <a:spcPts val="0"/>
                        </a:spcAft>
                      </a:pPr>
                      <a:endParaRPr lang="vi-VN" sz="2400" dirty="0">
                        <a:effectLst/>
                        <a:latin typeface="Times New Roman" panose="02020603050405020304" pitchFamily="18" charset="0"/>
                        <a:cs typeface="Times New Roman" panose="02020603050405020304" pitchFamily="18" charset="0"/>
                      </a:endParaRPr>
                    </a:p>
                  </a:txBody>
                  <a:tcPr marL="68580" marR="68580">
                    <a:solidFill>
                      <a:schemeClr val="accent2">
                        <a:lumMod val="40000"/>
                        <a:lumOff val="60000"/>
                      </a:schemeClr>
                    </a:solidFill>
                  </a:tcPr>
                </a:tc>
                <a:extLst>
                  <a:ext uri="{0D108BD9-81ED-4DB2-BD59-A6C34878D82A}">
                    <a16:rowId xmlns:a16="http://schemas.microsoft.com/office/drawing/2014/main" val="2651300539"/>
                  </a:ext>
                </a:extLst>
              </a:tr>
              <a:tr h="2581560">
                <a:tc>
                  <a:txBody>
                    <a:bodyPr/>
                    <a:lstStyle/>
                    <a:p>
                      <a:pPr algn="just">
                        <a:lnSpc>
                          <a:spcPct val="114000"/>
                        </a:lnSpc>
                        <a:spcAft>
                          <a:spcPts val="0"/>
                        </a:spcAft>
                      </a:pPr>
                      <a:endParaRPr lang="vi-VN" sz="2400" dirty="0">
                        <a:effectLst/>
                        <a:latin typeface="Times New Roman" panose="02020603050405020304" pitchFamily="18" charset="0"/>
                        <a:cs typeface="Times New Roman" panose="02020603050405020304" pitchFamily="18" charset="0"/>
                      </a:endParaRPr>
                    </a:p>
                  </a:txBody>
                  <a:tcPr marL="68580" marR="68580">
                    <a:solidFill>
                      <a:schemeClr val="accent2">
                        <a:lumMod val="40000"/>
                        <a:lumOff val="60000"/>
                      </a:schemeClr>
                    </a:solidFill>
                  </a:tcPr>
                </a:tc>
                <a:tc>
                  <a:txBody>
                    <a:bodyPr/>
                    <a:lstStyle/>
                    <a:p>
                      <a:pPr algn="just">
                        <a:lnSpc>
                          <a:spcPct val="114000"/>
                        </a:lnSpc>
                        <a:spcAft>
                          <a:spcPts val="0"/>
                        </a:spcAft>
                      </a:pPr>
                      <a:r>
                        <a:rPr lang="vi-VN" sz="2400" dirty="0">
                          <a:effectLst/>
                          <a:latin typeface="Times New Roman" panose="02020603050405020304" pitchFamily="18" charset="0"/>
                          <a:cs typeface="Times New Roman" panose="02020603050405020304" pitchFamily="18" charset="0"/>
                        </a:rPr>
                        <a:t> </a:t>
                      </a:r>
                    </a:p>
                  </a:txBody>
                  <a:tcPr marL="68580" marR="68580">
                    <a:solidFill>
                      <a:schemeClr val="accent2">
                        <a:lumMod val="40000"/>
                        <a:lumOff val="60000"/>
                      </a:schemeClr>
                    </a:solidFill>
                  </a:tcPr>
                </a:tc>
                <a:tc>
                  <a:txBody>
                    <a:bodyPr/>
                    <a:lstStyle/>
                    <a:p>
                      <a:pPr algn="just">
                        <a:lnSpc>
                          <a:spcPct val="114000"/>
                        </a:lnSpc>
                        <a:spcAft>
                          <a:spcPts val="0"/>
                        </a:spcAft>
                      </a:pPr>
                      <a:endParaRPr lang="en-US" sz="2400" dirty="0">
                        <a:effectLst/>
                        <a:latin typeface="Times New Roman" panose="02020603050405020304" pitchFamily="18" charset="0"/>
                        <a:cs typeface="Times New Roman" panose="02020603050405020304" pitchFamily="18" charset="0"/>
                      </a:endParaRPr>
                    </a:p>
                    <a:p>
                      <a:pPr algn="just">
                        <a:lnSpc>
                          <a:spcPct val="114000"/>
                        </a:lnSpc>
                        <a:spcAft>
                          <a:spcPts val="0"/>
                        </a:spcAft>
                      </a:pPr>
                      <a:endParaRPr lang="en-US" sz="2400" dirty="0">
                        <a:effectLst/>
                        <a:latin typeface="Times New Roman" panose="02020603050405020304" pitchFamily="18" charset="0"/>
                        <a:cs typeface="Times New Roman" panose="02020603050405020304" pitchFamily="18" charset="0"/>
                      </a:endParaRPr>
                    </a:p>
                    <a:p>
                      <a:pPr algn="just">
                        <a:lnSpc>
                          <a:spcPct val="114000"/>
                        </a:lnSpc>
                        <a:spcAft>
                          <a:spcPts val="0"/>
                        </a:spcAft>
                      </a:pPr>
                      <a:endParaRPr lang="en-US" sz="2400" dirty="0">
                        <a:effectLst/>
                        <a:latin typeface="Times New Roman" panose="02020603050405020304" pitchFamily="18" charset="0"/>
                        <a:cs typeface="Times New Roman" panose="02020603050405020304" pitchFamily="18" charset="0"/>
                      </a:endParaRPr>
                    </a:p>
                    <a:p>
                      <a:pPr algn="just">
                        <a:lnSpc>
                          <a:spcPct val="114000"/>
                        </a:lnSpc>
                        <a:spcAft>
                          <a:spcPts val="0"/>
                        </a:spcAft>
                      </a:pPr>
                      <a:endParaRPr lang="en-US" sz="2400" dirty="0">
                        <a:effectLst/>
                        <a:latin typeface="Times New Roman" panose="02020603050405020304" pitchFamily="18" charset="0"/>
                        <a:cs typeface="Times New Roman" panose="02020603050405020304" pitchFamily="18" charset="0"/>
                      </a:endParaRPr>
                    </a:p>
                    <a:p>
                      <a:pPr algn="just">
                        <a:lnSpc>
                          <a:spcPct val="114000"/>
                        </a:lnSpc>
                        <a:spcAft>
                          <a:spcPts val="0"/>
                        </a:spcAft>
                      </a:pPr>
                      <a:endParaRPr lang="en-US" sz="2400" dirty="0">
                        <a:effectLst/>
                        <a:latin typeface="Times New Roman" panose="02020603050405020304" pitchFamily="18" charset="0"/>
                        <a:cs typeface="Times New Roman" panose="02020603050405020304" pitchFamily="18" charset="0"/>
                      </a:endParaRPr>
                    </a:p>
                    <a:p>
                      <a:pPr algn="just">
                        <a:lnSpc>
                          <a:spcPct val="114000"/>
                        </a:lnSpc>
                        <a:spcAft>
                          <a:spcPts val="0"/>
                        </a:spcAft>
                      </a:pPr>
                      <a:endParaRPr lang="en-US" sz="2400" dirty="0">
                        <a:effectLst/>
                        <a:latin typeface="Times New Roman" panose="02020603050405020304" pitchFamily="18" charset="0"/>
                        <a:cs typeface="Times New Roman" panose="02020603050405020304" pitchFamily="18" charset="0"/>
                      </a:endParaRPr>
                    </a:p>
                    <a:p>
                      <a:pPr algn="just">
                        <a:lnSpc>
                          <a:spcPct val="114000"/>
                        </a:lnSpc>
                        <a:spcAft>
                          <a:spcPts val="0"/>
                        </a:spcAft>
                      </a:pPr>
                      <a:endParaRPr lang="en-US" sz="2400" dirty="0">
                        <a:effectLst/>
                        <a:latin typeface="Times New Roman" panose="02020603050405020304" pitchFamily="18" charset="0"/>
                        <a:cs typeface="Times New Roman" panose="02020603050405020304" pitchFamily="18" charset="0"/>
                      </a:endParaRPr>
                    </a:p>
                  </a:txBody>
                  <a:tcPr marL="68580" marR="68580">
                    <a:solidFill>
                      <a:schemeClr val="accent2">
                        <a:lumMod val="40000"/>
                        <a:lumOff val="60000"/>
                      </a:schemeClr>
                    </a:solidFill>
                  </a:tcPr>
                </a:tc>
                <a:tc>
                  <a:txBody>
                    <a:bodyPr/>
                    <a:lstStyle/>
                    <a:p>
                      <a:pPr algn="just">
                        <a:lnSpc>
                          <a:spcPct val="114000"/>
                        </a:lnSpc>
                        <a:spcAft>
                          <a:spcPts val="0"/>
                        </a:spcAft>
                      </a:pPr>
                      <a:r>
                        <a:rPr lang="vi-VN" sz="2400" dirty="0">
                          <a:effectLst/>
                          <a:latin typeface="Times New Roman" panose="02020603050405020304" pitchFamily="18" charset="0"/>
                          <a:cs typeface="Times New Roman" panose="02020603050405020304" pitchFamily="18" charset="0"/>
                        </a:rPr>
                        <a:t> </a:t>
                      </a:r>
                    </a:p>
                  </a:txBody>
                  <a:tcPr marL="68580" marR="68580">
                    <a:solidFill>
                      <a:schemeClr val="accent2">
                        <a:lumMod val="40000"/>
                        <a:lumOff val="60000"/>
                      </a:schemeClr>
                    </a:solidFill>
                  </a:tcPr>
                </a:tc>
                <a:tc>
                  <a:txBody>
                    <a:bodyPr/>
                    <a:lstStyle/>
                    <a:p>
                      <a:pPr marL="0" marR="0" algn="just">
                        <a:spcBef>
                          <a:spcPts val="0"/>
                        </a:spcBef>
                        <a:spcAft>
                          <a:spcPts val="0"/>
                        </a:spcAft>
                      </a:pPr>
                      <a:endParaRPr lang="vi-VN"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a:solidFill>
                      <a:schemeClr val="accent2">
                        <a:lumMod val="40000"/>
                        <a:lumOff val="60000"/>
                      </a:schemeClr>
                    </a:solidFill>
                  </a:tcPr>
                </a:tc>
                <a:extLst>
                  <a:ext uri="{0D108BD9-81ED-4DB2-BD59-A6C34878D82A}">
                    <a16:rowId xmlns:a16="http://schemas.microsoft.com/office/drawing/2014/main" val="1192821384"/>
                  </a:ext>
                </a:extLst>
              </a:tr>
            </a:tbl>
          </a:graphicData>
        </a:graphic>
      </p:graphicFrame>
      <p:sp>
        <p:nvSpPr>
          <p:cNvPr id="6" name="TextBox 5">
            <a:extLst>
              <a:ext uri="{FF2B5EF4-FFF2-40B4-BE49-F238E27FC236}">
                <a16:creationId xmlns:a16="http://schemas.microsoft.com/office/drawing/2014/main" id="{D36BD54B-EDF8-4C00-9B20-78D17FEC725B}"/>
              </a:ext>
            </a:extLst>
          </p:cNvPr>
          <p:cNvSpPr txBox="1"/>
          <p:nvPr/>
        </p:nvSpPr>
        <p:spPr>
          <a:xfrm>
            <a:off x="66675" y="1354442"/>
            <a:ext cx="1647825" cy="1750479"/>
          </a:xfrm>
          <a:prstGeom prst="rect">
            <a:avLst/>
          </a:prstGeom>
          <a:noFill/>
        </p:spPr>
        <p:txBody>
          <a:bodyPr wrap="square">
            <a:spAutoFit/>
          </a:bodyPr>
          <a:lstStyle/>
          <a:p>
            <a:pPr algn="just">
              <a:lnSpc>
                <a:spcPct val="114000"/>
              </a:lnSpc>
              <a:spcAft>
                <a:spcPts val="1000"/>
              </a:spcAft>
            </a:pPr>
            <a:r>
              <a:rPr lang="en-US" sz="2400" b="0" i="0"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400" b="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b="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400" b="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b="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effectLst/>
                <a:latin typeface="Times New Roman" panose="02020603050405020304" pitchFamily="18" charset="0"/>
                <a:ea typeface="Calibri" panose="020F0502020204030204" pitchFamily="34" charset="0"/>
                <a:cs typeface="Times New Roman" panose="02020603050405020304" pitchFamily="18" charset="0"/>
              </a:rPr>
              <a:t>chồng</a:t>
            </a:r>
            <a:r>
              <a:rPr lang="en-US" sz="2400" b="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effectLst/>
                <a:latin typeface="Times New Roman" panose="02020603050405020304" pitchFamily="18" charset="0"/>
                <a:ea typeface="Calibri" panose="020F0502020204030204" pitchFamily="34" charset="0"/>
                <a:cs typeface="Times New Roman" panose="02020603050405020304" pitchFamily="18" charset="0"/>
              </a:rPr>
              <a:t>chất</a:t>
            </a:r>
            <a:endParaRPr lang="en-US" sz="2400" dirty="0">
              <a:effectLst/>
              <a:latin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B592C0B-19E5-4694-B169-782FC40D5681}"/>
              </a:ext>
            </a:extLst>
          </p:cNvPr>
          <p:cNvSpPr txBox="1"/>
          <p:nvPr/>
        </p:nvSpPr>
        <p:spPr>
          <a:xfrm>
            <a:off x="1828801" y="1179211"/>
            <a:ext cx="2952750" cy="2585323"/>
          </a:xfrm>
          <a:prstGeom prst="rect">
            <a:avLst/>
          </a:prstGeom>
          <a:noFill/>
        </p:spPr>
        <p:txBody>
          <a:bodyPr wrap="square">
            <a:spAutoFit/>
          </a:bodyPr>
          <a:lstStyle/>
          <a:p>
            <a:pPr algn="just">
              <a:lnSpc>
                <a:spcPct val="114000"/>
              </a:lnSpc>
              <a:spcAft>
                <a:spcPts val="0"/>
              </a:spcAft>
            </a:pPr>
            <a:r>
              <a:rPr lang="vi-VN" sz="2400" b="0" i="0" dirty="0">
                <a:effectLst/>
                <a:latin typeface="Times New Roman" panose="02020603050405020304" pitchFamily="18" charset="0"/>
                <a:ea typeface="Calibri" panose="020F0502020204030204" pitchFamily="34" charset="0"/>
                <a:cs typeface="Times New Roman" panose="02020603050405020304" pitchFamily="18" charset="0"/>
              </a:rPr>
              <a:t>- Lưỡi gươm: Lê Thận tìm thấy dưới nước.</a:t>
            </a:r>
            <a:endParaRPr lang="vi-VN" sz="2400" dirty="0">
              <a:effectLst/>
              <a:latin typeface="Times New Roman" panose="02020603050405020304" pitchFamily="18" charset="0"/>
              <a:cs typeface="Times New Roman" panose="02020603050405020304" pitchFamily="18" charset="0"/>
            </a:endParaRPr>
          </a:p>
          <a:p>
            <a:pPr algn="just">
              <a:lnSpc>
                <a:spcPct val="114000"/>
              </a:lnSpc>
              <a:spcAft>
                <a:spcPts val="0"/>
              </a:spcAft>
            </a:pPr>
            <a:r>
              <a:rPr lang="vi-VN" sz="2400" b="0" i="0" dirty="0">
                <a:effectLst/>
                <a:latin typeface="Times New Roman" panose="02020603050405020304" pitchFamily="18" charset="0"/>
                <a:ea typeface="Calibri" panose="020F0502020204030204" pitchFamily="34" charset="0"/>
                <a:cs typeface="Times New Roman" panose="02020603050405020304" pitchFamily="18" charset="0"/>
              </a:rPr>
              <a:t>- Chuôi gươm: Lê Lợi tìm thấy trên rừng</a:t>
            </a:r>
            <a:endParaRPr lang="vi-VN" sz="2400" dirty="0">
              <a:effectLst/>
              <a:latin typeface="Times New Roman" panose="02020603050405020304" pitchFamily="18" charset="0"/>
              <a:cs typeface="Times New Roman" panose="02020603050405020304" pitchFamily="18" charset="0"/>
            </a:endParaRPr>
          </a:p>
          <a:p>
            <a:pPr algn="just">
              <a:lnSpc>
                <a:spcPct val="114000"/>
              </a:lnSpc>
              <a:spcAft>
                <a:spcPts val="1000"/>
              </a:spcAft>
            </a:pPr>
            <a:r>
              <a:rPr lang="vi-VN" sz="2400" b="0" i="0" dirty="0">
                <a:effectLst/>
                <a:latin typeface="Times New Roman" panose="02020603050405020304" pitchFamily="18" charset="0"/>
                <a:ea typeface="Calibri" panose="020F0502020204030204" pitchFamily="34" charset="0"/>
                <a:cs typeface="Times New Roman" panose="02020603050405020304" pitchFamily="18" charset="0"/>
              </a:rPr>
              <a:t>+ Khớp vào như in, có chữ “Thuận Thiên”</a:t>
            </a:r>
            <a:endParaRPr lang="vi-VN" sz="2400" dirty="0">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36BBF60-4071-43EC-BE01-59D43CF86C84}"/>
              </a:ext>
            </a:extLst>
          </p:cNvPr>
          <p:cNvSpPr txBox="1"/>
          <p:nvPr/>
        </p:nvSpPr>
        <p:spPr>
          <a:xfrm>
            <a:off x="5081587" y="1259400"/>
            <a:ext cx="2328864" cy="2171492"/>
          </a:xfrm>
          <a:prstGeom prst="rect">
            <a:avLst/>
          </a:prstGeom>
          <a:noFill/>
        </p:spPr>
        <p:txBody>
          <a:bodyPr wrap="square">
            <a:spAutoFit/>
          </a:bodyPr>
          <a:lstStyle/>
          <a:p>
            <a:pPr algn="just">
              <a:lnSpc>
                <a:spcPct val="114000"/>
              </a:lnSpc>
              <a:spcAft>
                <a:spcPts val="1000"/>
              </a:spcAft>
            </a:pPr>
            <a:r>
              <a:rPr lang="vi-VN" sz="2400" i="0" dirty="0">
                <a:solidFill>
                  <a:srgbClr val="000000"/>
                </a:solidFill>
                <a:effectLst/>
                <a:latin typeface="Times New Roman" panose="02020603050405020304" pitchFamily="18" charset="0"/>
                <a:cs typeface="Times New Roman" panose="02020603050405020304" pitchFamily="18" charset="0"/>
              </a:rPr>
              <a:t> Giúp uy thế nghĩa quân vang dội khắp nơi, khí thế tăng lên, quét sạch quân thù</a:t>
            </a:r>
            <a:endParaRPr lang="vi-VN" sz="2400" dirty="0">
              <a:effectLst/>
              <a:latin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1C90646-27ED-4A6E-A107-D08B01D1CD62}"/>
              </a:ext>
            </a:extLst>
          </p:cNvPr>
          <p:cNvSpPr txBox="1"/>
          <p:nvPr/>
        </p:nvSpPr>
        <p:spPr>
          <a:xfrm>
            <a:off x="7710486" y="1259400"/>
            <a:ext cx="1909763" cy="2164310"/>
          </a:xfrm>
          <a:prstGeom prst="rect">
            <a:avLst/>
          </a:prstGeom>
          <a:noFill/>
        </p:spPr>
        <p:txBody>
          <a:bodyPr wrap="square">
            <a:spAutoFit/>
          </a:bodyPr>
          <a:lstStyle/>
          <a:p>
            <a:pPr algn="just">
              <a:lnSpc>
                <a:spcPct val="114000"/>
              </a:lnSpc>
              <a:spcAft>
                <a:spcPts val="0"/>
              </a:spcAft>
            </a:pPr>
            <a:r>
              <a:rPr lang="vi-VN" sz="2400" b="0" i="0" dirty="0">
                <a:effectLst/>
                <a:latin typeface="Times New Roman" panose="02020603050405020304" pitchFamily="18" charset="0"/>
                <a:ea typeface="Calibri" panose="020F0502020204030204" pitchFamily="34" charset="0"/>
                <a:cs typeface="Times New Roman" panose="02020603050405020304" pitchFamily="18" charset="0"/>
              </a:rPr>
              <a:t>- Thời gian: đất nước đã hòa bình</a:t>
            </a:r>
            <a:endParaRPr lang="vi-VN" sz="2400" dirty="0">
              <a:effectLst/>
              <a:latin typeface="Times New Roman" panose="02020603050405020304" pitchFamily="18" charset="0"/>
              <a:cs typeface="Times New Roman" panose="02020603050405020304" pitchFamily="18" charset="0"/>
            </a:endParaRPr>
          </a:p>
          <a:p>
            <a:pPr>
              <a:lnSpc>
                <a:spcPct val="114000"/>
              </a:lnSpc>
              <a:spcAft>
                <a:spcPts val="1000"/>
              </a:spcAft>
            </a:pPr>
            <a:r>
              <a:rPr lang="vi-VN" sz="2400" b="0" i="0" dirty="0">
                <a:effectLst/>
                <a:latin typeface="Times New Roman" panose="02020603050405020304" pitchFamily="18" charset="0"/>
                <a:ea typeface="Calibri" panose="020F0502020204030204" pitchFamily="34" charset="0"/>
                <a:cs typeface="Times New Roman" panose="02020603050405020304" pitchFamily="18" charset="0"/>
              </a:rPr>
              <a:t>- Không gian: Hồ Tả Vọng</a:t>
            </a:r>
            <a:endParaRPr lang="vi-VN" sz="2400" dirty="0">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7B96852-1742-41E5-8207-FBCF5E12F5AB}"/>
              </a:ext>
            </a:extLst>
          </p:cNvPr>
          <p:cNvSpPr txBox="1"/>
          <p:nvPr/>
        </p:nvSpPr>
        <p:spPr>
          <a:xfrm>
            <a:off x="9620249" y="1245672"/>
            <a:ext cx="2552702" cy="1743298"/>
          </a:xfrm>
          <a:prstGeom prst="rect">
            <a:avLst/>
          </a:prstGeom>
          <a:noFill/>
        </p:spPr>
        <p:txBody>
          <a:bodyPr wrap="square">
            <a:spAutoFit/>
          </a:bodyPr>
          <a:lstStyle/>
          <a:p>
            <a:pPr algn="just">
              <a:lnSpc>
                <a:spcPct val="114000"/>
              </a:lnSpc>
              <a:spcAft>
                <a:spcPts val="0"/>
              </a:spcAft>
            </a:pPr>
            <a:r>
              <a:rPr lang="vi-VN" sz="2400" b="0" i="0" dirty="0">
                <a:effectLst/>
                <a:latin typeface="Times New Roman" panose="02020603050405020304" pitchFamily="18" charset="0"/>
                <a:ea typeface="Calibri" panose="020F0502020204030204" pitchFamily="34" charset="0"/>
                <a:cs typeface="Times New Roman" panose="02020603050405020304" pitchFamily="18" charset="0"/>
              </a:rPr>
              <a:t>+ Nhà vua sẵn sàng trả gươm</a:t>
            </a:r>
            <a:endParaRPr lang="vi-VN" sz="2400" dirty="0">
              <a:effectLst/>
              <a:latin typeface="Times New Roman" panose="02020603050405020304" pitchFamily="18" charset="0"/>
              <a:cs typeface="Times New Roman" panose="02020603050405020304" pitchFamily="18" charset="0"/>
            </a:endParaRPr>
          </a:p>
          <a:p>
            <a:pPr>
              <a:lnSpc>
                <a:spcPct val="114000"/>
              </a:lnSpc>
              <a:spcAft>
                <a:spcPts val="1000"/>
              </a:spcAft>
            </a:pPr>
            <a:r>
              <a:rPr lang="vi-VN" sz="2400" b="0" i="0" dirty="0">
                <a:effectLst/>
                <a:latin typeface="Times New Roman" panose="02020603050405020304" pitchFamily="18" charset="0"/>
                <a:ea typeface="Calibri" panose="020F0502020204030204" pitchFamily="34" charset="0"/>
                <a:cs typeface="Times New Roman" panose="02020603050405020304" pitchFamily="18" charset="0"/>
              </a:rPr>
              <a:t>+ Vẫn còn vệt sáng le lói dưới mặt hồ.</a:t>
            </a:r>
            <a:endParaRPr lang="vi-VN" sz="2400" dirty="0">
              <a:effectLs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22169D9-A6C4-421E-BF9F-A0DDC4C216F6}"/>
              </a:ext>
            </a:extLst>
          </p:cNvPr>
          <p:cNvSpPr txBox="1"/>
          <p:nvPr/>
        </p:nvSpPr>
        <p:spPr>
          <a:xfrm>
            <a:off x="19051" y="3844483"/>
            <a:ext cx="1695450" cy="3013517"/>
          </a:xfrm>
          <a:prstGeom prst="rect">
            <a:avLst/>
          </a:prstGeom>
          <a:noFill/>
        </p:spPr>
        <p:txBody>
          <a:bodyPr wrap="square">
            <a:spAutoFit/>
          </a:bodyPr>
          <a:lstStyle/>
          <a:p>
            <a:pPr algn="just">
              <a:lnSpc>
                <a:spcPct val="114000"/>
              </a:lnSpc>
              <a:spcAft>
                <a:spcPts val="1000"/>
              </a:spcAft>
            </a:pPr>
            <a:r>
              <a:rPr lang="vi-VN" sz="2400" b="0" i="1" dirty="0">
                <a:solidFill>
                  <a:srgbClr val="000000"/>
                </a:solidFill>
                <a:effectLst/>
                <a:latin typeface="Times New Roman" panose="02020603050405020304" pitchFamily="18" charset="0"/>
                <a:cs typeface="Times New Roman" panose="02020603050405020304" pitchFamily="18" charset="0"/>
              </a:rPr>
              <a:t>→ Gươm thần xuất hiện đúng lúc cho thấy sự ủng hộ, giúp đỡ của thần linh.</a:t>
            </a:r>
            <a:endParaRPr lang="vi-VN" sz="2400" dirty="0">
              <a:effectLst/>
              <a:latin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5771BBFC-841F-4229-9F7D-F790A3611975}"/>
              </a:ext>
            </a:extLst>
          </p:cNvPr>
          <p:cNvSpPr txBox="1"/>
          <p:nvPr/>
        </p:nvSpPr>
        <p:spPr>
          <a:xfrm>
            <a:off x="1778795" y="3809464"/>
            <a:ext cx="3052762" cy="3006336"/>
          </a:xfrm>
          <a:prstGeom prst="rect">
            <a:avLst/>
          </a:prstGeom>
          <a:noFill/>
        </p:spPr>
        <p:txBody>
          <a:bodyPr wrap="square">
            <a:spAutoFit/>
          </a:bodyPr>
          <a:lstStyle/>
          <a:p>
            <a:pPr algn="just">
              <a:lnSpc>
                <a:spcPct val="114000"/>
              </a:lnSpc>
              <a:spcAft>
                <a:spcPts val="0"/>
              </a:spcAft>
            </a:pPr>
            <a:r>
              <a:rPr lang="vi-VN" sz="2400" b="0" i="1" dirty="0">
                <a:effectLst/>
                <a:latin typeface="Times New Roman" panose="02020603050405020304" pitchFamily="18" charset="0"/>
                <a:ea typeface="Calibri" panose="020F0502020204030204" pitchFamily="34" charset="0"/>
                <a:cs typeface="Times New Roman" panose="02020603050405020304" pitchFamily="18" charset="0"/>
              </a:rPr>
              <a:t>→ Khẳng định tính chất chính nghĩa của cuộc khởi nghĩa Lam Sơn.</a:t>
            </a:r>
            <a:endParaRPr lang="vi-VN" sz="2400" dirty="0">
              <a:effectLst/>
              <a:latin typeface="Times New Roman" panose="02020603050405020304" pitchFamily="18" charset="0"/>
              <a:cs typeface="Times New Roman" panose="02020603050405020304" pitchFamily="18" charset="0"/>
            </a:endParaRPr>
          </a:p>
          <a:p>
            <a:pPr algn="just">
              <a:lnSpc>
                <a:spcPct val="114000"/>
              </a:lnSpc>
              <a:spcAft>
                <a:spcPts val="1000"/>
              </a:spcAft>
            </a:pPr>
            <a:r>
              <a:rPr lang="vi-VN" sz="2400" b="0" i="1" dirty="0">
                <a:effectLst/>
                <a:latin typeface="Times New Roman" panose="02020603050405020304" pitchFamily="18" charset="0"/>
                <a:ea typeface="Calibri" panose="020F0502020204030204" pitchFamily="34" charset="0"/>
                <a:cs typeface="Times New Roman" panose="02020603050405020304" pitchFamily="18" charset="0"/>
              </a:rPr>
              <a:t>→ Thể hiện sức mạnh đoàn kết, thống nhất ý chí của toàn dân tộc.</a:t>
            </a:r>
            <a:endParaRPr lang="vi-VN" sz="2400" dirty="0">
              <a:effectLs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4DEC6EC-6CB1-402F-BE35-CC4ACE695FE3}"/>
              </a:ext>
            </a:extLst>
          </p:cNvPr>
          <p:cNvSpPr txBox="1"/>
          <p:nvPr/>
        </p:nvSpPr>
        <p:spPr>
          <a:xfrm>
            <a:off x="4931569" y="3903792"/>
            <a:ext cx="2678905" cy="2171492"/>
          </a:xfrm>
          <a:prstGeom prst="rect">
            <a:avLst/>
          </a:prstGeom>
          <a:noFill/>
        </p:spPr>
        <p:txBody>
          <a:bodyPr wrap="square">
            <a:spAutoFit/>
          </a:bodyPr>
          <a:lstStyle/>
          <a:p>
            <a:pPr algn="just">
              <a:lnSpc>
                <a:spcPct val="114000"/>
              </a:lnSpc>
              <a:spcAft>
                <a:spcPts val="1000"/>
              </a:spcAft>
            </a:pPr>
            <a:r>
              <a:rPr lang="vi-VN" sz="2400" b="0" i="1" dirty="0">
                <a:solidFill>
                  <a:srgbClr val="000000"/>
                </a:solidFill>
                <a:effectLst/>
                <a:latin typeface="Times New Roman" panose="02020603050405020304" pitchFamily="18" charset="0"/>
                <a:cs typeface="Times New Roman" panose="02020603050405020304" pitchFamily="18" charset="0"/>
              </a:rPr>
              <a:t>→ Ca ngợi ý chí chiến đấu của nghĩa quân, sức mạnh vô địch của tinh thần yêu nướ</a:t>
            </a:r>
            <a:r>
              <a:rPr lang="en-US" sz="2400" b="0" i="1" dirty="0">
                <a:solidFill>
                  <a:srgbClr val="000000"/>
                </a:solidFill>
                <a:effectLst/>
                <a:latin typeface="Times New Roman" panose="02020603050405020304" pitchFamily="18" charset="0"/>
                <a:cs typeface="Times New Roman" panose="02020603050405020304" pitchFamily="18" charset="0"/>
              </a:rPr>
              <a:t>c.</a:t>
            </a:r>
            <a:endParaRPr lang="vi-VN" sz="2400" dirty="0">
              <a:effectLst/>
              <a:latin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86841C1D-68C8-4831-AD70-78FAAB410818}"/>
              </a:ext>
            </a:extLst>
          </p:cNvPr>
          <p:cNvSpPr txBox="1"/>
          <p:nvPr/>
        </p:nvSpPr>
        <p:spPr>
          <a:xfrm>
            <a:off x="7710486" y="3944832"/>
            <a:ext cx="1795464" cy="1200329"/>
          </a:xfrm>
          <a:prstGeom prst="rect">
            <a:avLst/>
          </a:prstGeom>
          <a:noFill/>
        </p:spPr>
        <p:txBody>
          <a:bodyPr wrap="square">
            <a:spAutoFit/>
          </a:bodyPr>
          <a:lstStyle/>
          <a:p>
            <a:pPr marL="0" marR="0" algn="just">
              <a:spcBef>
                <a:spcPts val="0"/>
              </a:spcBef>
              <a:spcAft>
                <a:spcPts val="0"/>
              </a:spcAft>
            </a:pPr>
            <a:r>
              <a:rPr lang="vi-VN" sz="2400" b="0" i="1" kern="1200" dirty="0">
                <a:effectLst/>
                <a:latin typeface="Times New Roman" panose="02020603050405020304" pitchFamily="18" charset="0"/>
                <a:ea typeface="Calibri" panose="020F0502020204030204" pitchFamily="34" charset="0"/>
              </a:rPr>
              <a:t>→ Giải thích tên gọi Hồ Gươm.</a:t>
            </a:r>
            <a:endParaRPr lang="vi-VN" sz="2400" dirty="0">
              <a:effectLst/>
              <a:latin typeface="Times New Roman" panose="02020603050405020304" pitchFamily="18" charset="0"/>
              <a:ea typeface="SimSun" panose="02010600030101010101" pitchFamily="2" charset="-122"/>
            </a:endParaRPr>
          </a:p>
        </p:txBody>
      </p:sp>
      <p:sp>
        <p:nvSpPr>
          <p:cNvPr id="24" name="TextBox 23">
            <a:extLst>
              <a:ext uri="{FF2B5EF4-FFF2-40B4-BE49-F238E27FC236}">
                <a16:creationId xmlns:a16="http://schemas.microsoft.com/office/drawing/2014/main" id="{4B4B9B7B-2CF3-47DC-A1C9-29BB1DBD9923}"/>
              </a:ext>
            </a:extLst>
          </p:cNvPr>
          <p:cNvSpPr txBox="1"/>
          <p:nvPr/>
        </p:nvSpPr>
        <p:spPr>
          <a:xfrm>
            <a:off x="9605962" y="3889802"/>
            <a:ext cx="2519363" cy="2677656"/>
          </a:xfrm>
          <a:prstGeom prst="rect">
            <a:avLst/>
          </a:prstGeom>
          <a:noFill/>
        </p:spPr>
        <p:txBody>
          <a:bodyPr wrap="square">
            <a:spAutoFit/>
          </a:bodyPr>
          <a:lstStyle/>
          <a:p>
            <a:pPr marL="0" marR="0" algn="just">
              <a:spcBef>
                <a:spcPts val="0"/>
              </a:spcBef>
              <a:spcAft>
                <a:spcPts val="0"/>
              </a:spcAft>
            </a:pPr>
            <a:r>
              <a:rPr lang="vi-VN" sz="2400" b="0" i="1" kern="1200" dirty="0">
                <a:effectLst/>
                <a:latin typeface="Times New Roman" panose="02020603050405020304" pitchFamily="18" charset="0"/>
                <a:ea typeface="mn-ea"/>
              </a:rPr>
              <a:t>→ Thể hiện ước vọng hòa bình.</a:t>
            </a:r>
            <a:endParaRPr lang="vi-VN" sz="2400" dirty="0">
              <a:effectLst/>
              <a:latin typeface="Times New Roman" panose="02020603050405020304" pitchFamily="18" charset="0"/>
              <a:ea typeface="SimSun" panose="02010600030101010101" pitchFamily="2" charset="-122"/>
            </a:endParaRPr>
          </a:p>
          <a:p>
            <a:pPr marL="0" marR="0" algn="just">
              <a:spcBef>
                <a:spcPts val="0"/>
              </a:spcBef>
              <a:spcAft>
                <a:spcPts val="0"/>
              </a:spcAft>
            </a:pPr>
            <a:r>
              <a:rPr lang="vi-VN" sz="2400" b="0" i="1" kern="1200" dirty="0">
                <a:effectLst/>
                <a:latin typeface="Times New Roman" panose="02020603050405020304" pitchFamily="18" charset="0"/>
                <a:ea typeface="mn-ea"/>
              </a:rPr>
              <a:t>→ Lời nhắc nhở, cảnh giác đối với những kẻ thù còn đang lăm le xâm lược nước ta</a:t>
            </a:r>
            <a:endParaRPr lang="vi-VN" sz="2400" kern="1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4389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1000"/>
                                        <p:tgtEl>
                                          <p:spTgt spid="18">
                                            <p:txEl>
                                              <p:pRg st="0" end="0"/>
                                            </p:txEl>
                                          </p:spTgt>
                                        </p:tgtEl>
                                      </p:cBhvr>
                                    </p:animEffect>
                                    <p:anim calcmode="lin" valueType="num">
                                      <p:cBhvr>
                                        <p:cTn id="29"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xEl>
                                              <p:pRg st="1" end="1"/>
                                            </p:txEl>
                                          </p:spTgt>
                                        </p:tgtEl>
                                        <p:attrNameLst>
                                          <p:attrName>style.visibility</p:attrName>
                                        </p:attrNameLst>
                                      </p:cBhvr>
                                      <p:to>
                                        <p:strVal val="visible"/>
                                      </p:to>
                                    </p:set>
                                    <p:animEffect transition="in" filter="fade">
                                      <p:cBhvr>
                                        <p:cTn id="35" dur="1000"/>
                                        <p:tgtEl>
                                          <p:spTgt spid="18">
                                            <p:txEl>
                                              <p:pRg st="1" end="1"/>
                                            </p:txEl>
                                          </p:spTgt>
                                        </p:tgtEl>
                                      </p:cBhvr>
                                    </p:animEffect>
                                    <p:anim calcmode="lin" valueType="num">
                                      <p:cBhvr>
                                        <p:cTn id="36"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 calcmode="lin" valueType="num">
                                      <p:cBhvr>
                                        <p:cTn id="5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12">
                                            <p:txEl>
                                              <p:pRg st="0" end="0"/>
                                            </p:txEl>
                                          </p:spTgt>
                                        </p:tgtEl>
                                      </p:cBhvr>
                                    </p:animEffect>
                                  </p:childTnLst>
                                </p:cTn>
                              </p:par>
                              <p:par>
                                <p:cTn id="59" presetID="53" presetClass="entr" presetSubtype="16" fill="hold" nodeType="withEffect">
                                  <p:stCondLst>
                                    <p:cond delay="0"/>
                                  </p:stCondLst>
                                  <p:childTnLst>
                                    <p:set>
                                      <p:cBhvr>
                                        <p:cTn id="60" dur="1" fill="hold">
                                          <p:stCondLst>
                                            <p:cond delay="0"/>
                                          </p:stCondLst>
                                        </p:cTn>
                                        <p:tgtEl>
                                          <p:spTgt spid="12">
                                            <p:txEl>
                                              <p:pRg st="1" end="1"/>
                                            </p:txEl>
                                          </p:spTgt>
                                        </p:tgtEl>
                                        <p:attrNameLst>
                                          <p:attrName>style.visibility</p:attrName>
                                        </p:attrNameLst>
                                      </p:cBhvr>
                                      <p:to>
                                        <p:strVal val="visible"/>
                                      </p:to>
                                    </p:set>
                                    <p:anim calcmode="lin" valueType="num">
                                      <p:cBhvr>
                                        <p:cTn id="61"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62"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63" dur="500"/>
                                        <p:tgtEl>
                                          <p:spTgt spid="12">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2">
                                            <p:txEl>
                                              <p:pRg st="0" end="0"/>
                                            </p:txEl>
                                          </p:spTgt>
                                        </p:tgtEl>
                                        <p:attrNameLst>
                                          <p:attrName>style.visibility</p:attrName>
                                        </p:attrNameLst>
                                      </p:cBhvr>
                                      <p:to>
                                        <p:strVal val="visible"/>
                                      </p:to>
                                    </p:set>
                                    <p:animEffect transition="in" filter="fade">
                                      <p:cBhvr>
                                        <p:cTn id="68" dur="1000"/>
                                        <p:tgtEl>
                                          <p:spTgt spid="22">
                                            <p:txEl>
                                              <p:pRg st="0" end="0"/>
                                            </p:txEl>
                                          </p:spTgt>
                                        </p:tgtEl>
                                      </p:cBhvr>
                                    </p:animEffect>
                                    <p:anim calcmode="lin" valueType="num">
                                      <p:cBhvr>
                                        <p:cTn id="69"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4">
                                            <p:txEl>
                                              <p:pRg st="0" end="0"/>
                                            </p:txEl>
                                          </p:spTgt>
                                        </p:tgtEl>
                                        <p:attrNameLst>
                                          <p:attrName>style.visibility</p:attrName>
                                        </p:attrNameLst>
                                      </p:cBhvr>
                                      <p:to>
                                        <p:strVal val="visible"/>
                                      </p:to>
                                    </p:set>
                                    <p:animEffect transition="in" filter="fade">
                                      <p:cBhvr>
                                        <p:cTn id="82" dur="1000"/>
                                        <p:tgtEl>
                                          <p:spTgt spid="24">
                                            <p:txEl>
                                              <p:pRg st="0" end="0"/>
                                            </p:txEl>
                                          </p:spTgt>
                                        </p:tgtEl>
                                      </p:cBhvr>
                                    </p:animEffect>
                                    <p:anim calcmode="lin" valueType="num">
                                      <p:cBhvr>
                                        <p:cTn id="83"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24">
                                            <p:txEl>
                                              <p:pRg st="1" end="1"/>
                                            </p:txEl>
                                          </p:spTgt>
                                        </p:tgtEl>
                                        <p:attrNameLst>
                                          <p:attrName>style.visibility</p:attrName>
                                        </p:attrNameLst>
                                      </p:cBhvr>
                                      <p:to>
                                        <p:strVal val="visible"/>
                                      </p:to>
                                    </p:set>
                                    <p:animEffect transition="in" filter="fade">
                                      <p:cBhvr>
                                        <p:cTn id="89" dur="1000"/>
                                        <p:tgtEl>
                                          <p:spTgt spid="24">
                                            <p:txEl>
                                              <p:pRg st="1" end="1"/>
                                            </p:txEl>
                                          </p:spTgt>
                                        </p:tgtEl>
                                      </p:cBhvr>
                                    </p:animEffect>
                                    <p:anim calcmode="lin" valueType="num">
                                      <p:cBhvr>
                                        <p:cTn id="90"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91"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4" grpId="0"/>
      <p:bldP spid="16"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2B781-FB15-4E4C-95EE-C26DD6CF0D3D}"/>
              </a:ext>
            </a:extLst>
          </p:cNvPr>
          <p:cNvPicPr>
            <a:picLocks noChangeAspect="1"/>
          </p:cNvPicPr>
          <p:nvPr/>
        </p:nvPicPr>
        <p:blipFill>
          <a:blip r:embed="rId2"/>
          <a:stretch>
            <a:fillRect/>
          </a:stretch>
        </p:blipFill>
        <p:spPr>
          <a:xfrm>
            <a:off x="7400572" y="4192820"/>
            <a:ext cx="3019699" cy="1697394"/>
          </a:xfrm>
          <a:prstGeom prst="rect">
            <a:avLst/>
          </a:prstGeom>
        </p:spPr>
      </p:pic>
      <p:pic>
        <p:nvPicPr>
          <p:cNvPr id="9" name="Picture 8">
            <a:extLst>
              <a:ext uri="{FF2B5EF4-FFF2-40B4-BE49-F238E27FC236}">
                <a16:creationId xmlns:a16="http://schemas.microsoft.com/office/drawing/2014/main" id="{173B42E5-3F57-4AD9-A52B-DE1DCA3C1632}"/>
              </a:ext>
            </a:extLst>
          </p:cNvPr>
          <p:cNvPicPr>
            <a:picLocks noChangeAspect="1"/>
          </p:cNvPicPr>
          <p:nvPr/>
        </p:nvPicPr>
        <p:blipFill>
          <a:blip r:embed="rId3"/>
          <a:stretch>
            <a:fillRect/>
          </a:stretch>
        </p:blipFill>
        <p:spPr>
          <a:xfrm>
            <a:off x="9087497" y="1489829"/>
            <a:ext cx="2846842" cy="1697394"/>
          </a:xfrm>
          <a:prstGeom prst="rect">
            <a:avLst/>
          </a:prstGeom>
        </p:spPr>
      </p:pic>
      <p:sp>
        <p:nvSpPr>
          <p:cNvPr id="15" name="Flowchart: Terminator 14">
            <a:extLst>
              <a:ext uri="{FF2B5EF4-FFF2-40B4-BE49-F238E27FC236}">
                <a16:creationId xmlns:a16="http://schemas.microsoft.com/office/drawing/2014/main" id="{948BD20D-8C0D-4BAE-B876-7B90ED065A6D}"/>
              </a:ext>
            </a:extLst>
          </p:cNvPr>
          <p:cNvSpPr/>
          <p:nvPr/>
        </p:nvSpPr>
        <p:spPr>
          <a:xfrm>
            <a:off x="257661" y="1016197"/>
            <a:ext cx="6942182" cy="3932696"/>
          </a:xfrm>
          <a:custGeom>
            <a:avLst/>
            <a:gdLst>
              <a:gd name="connsiteX0" fmla="*/ 1116855 w 6942182"/>
              <a:gd name="connsiteY0" fmla="*/ 0 h 3932696"/>
              <a:gd name="connsiteX1" fmla="*/ 1564160 w 6942182"/>
              <a:gd name="connsiteY1" fmla="*/ 0 h 3932696"/>
              <a:gd name="connsiteX2" fmla="*/ 2152719 w 6942182"/>
              <a:gd name="connsiteY2" fmla="*/ 0 h 3932696"/>
              <a:gd name="connsiteX3" fmla="*/ 2600023 w 6942182"/>
              <a:gd name="connsiteY3" fmla="*/ 0 h 3932696"/>
              <a:gd name="connsiteX4" fmla="*/ 3141498 w 6942182"/>
              <a:gd name="connsiteY4" fmla="*/ 0 h 3932696"/>
              <a:gd name="connsiteX5" fmla="*/ 3777141 w 6942182"/>
              <a:gd name="connsiteY5" fmla="*/ 0 h 3932696"/>
              <a:gd name="connsiteX6" fmla="*/ 4412785 w 6942182"/>
              <a:gd name="connsiteY6" fmla="*/ 0 h 3932696"/>
              <a:gd name="connsiteX7" fmla="*/ 4860089 w 6942182"/>
              <a:gd name="connsiteY7" fmla="*/ 0 h 3932696"/>
              <a:gd name="connsiteX8" fmla="*/ 5825326 w 6942182"/>
              <a:gd name="connsiteY8" fmla="*/ 0 h 3932696"/>
              <a:gd name="connsiteX9" fmla="*/ 6942182 w 6942182"/>
              <a:gd name="connsiteY9" fmla="*/ 1966348 h 3932696"/>
              <a:gd name="connsiteX10" fmla="*/ 5825326 w 6942182"/>
              <a:gd name="connsiteY10" fmla="*/ 3932696 h 3932696"/>
              <a:gd name="connsiteX11" fmla="*/ 5283852 w 6942182"/>
              <a:gd name="connsiteY11" fmla="*/ 3932696 h 3932696"/>
              <a:gd name="connsiteX12" fmla="*/ 4836547 w 6942182"/>
              <a:gd name="connsiteY12" fmla="*/ 3932696 h 3932696"/>
              <a:gd name="connsiteX13" fmla="*/ 4389242 w 6942182"/>
              <a:gd name="connsiteY13" fmla="*/ 3932696 h 3932696"/>
              <a:gd name="connsiteX14" fmla="*/ 3800683 w 6942182"/>
              <a:gd name="connsiteY14" fmla="*/ 3932696 h 3932696"/>
              <a:gd name="connsiteX15" fmla="*/ 3117955 w 6942182"/>
              <a:gd name="connsiteY15" fmla="*/ 3932696 h 3932696"/>
              <a:gd name="connsiteX16" fmla="*/ 2623566 w 6942182"/>
              <a:gd name="connsiteY16" fmla="*/ 3932696 h 3932696"/>
              <a:gd name="connsiteX17" fmla="*/ 2082092 w 6942182"/>
              <a:gd name="connsiteY17" fmla="*/ 3932696 h 3932696"/>
              <a:gd name="connsiteX18" fmla="*/ 1116855 w 6942182"/>
              <a:gd name="connsiteY18" fmla="*/ 3932696 h 3932696"/>
              <a:gd name="connsiteX19" fmla="*/ 0 w 6942182"/>
              <a:gd name="connsiteY19" fmla="*/ 1966348 h 3932696"/>
              <a:gd name="connsiteX20" fmla="*/ 1116855 w 6942182"/>
              <a:gd name="connsiteY20" fmla="*/ 0 h 39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182" h="3932696" fill="none" extrusionOk="0">
                <a:moveTo>
                  <a:pt x="1116855" y="0"/>
                </a:moveTo>
                <a:cubicBezTo>
                  <a:pt x="1276558" y="-43030"/>
                  <a:pt x="1470264" y="36642"/>
                  <a:pt x="1564160" y="0"/>
                </a:cubicBezTo>
                <a:cubicBezTo>
                  <a:pt x="1658057" y="-36642"/>
                  <a:pt x="2016774" y="31006"/>
                  <a:pt x="2152719" y="0"/>
                </a:cubicBezTo>
                <a:cubicBezTo>
                  <a:pt x="2288664" y="-31006"/>
                  <a:pt x="2492934" y="37646"/>
                  <a:pt x="2600023" y="0"/>
                </a:cubicBezTo>
                <a:cubicBezTo>
                  <a:pt x="2707112" y="-37646"/>
                  <a:pt x="2950518" y="2905"/>
                  <a:pt x="3141498" y="0"/>
                </a:cubicBezTo>
                <a:cubicBezTo>
                  <a:pt x="3332479" y="-2905"/>
                  <a:pt x="3494699" y="14081"/>
                  <a:pt x="3777141" y="0"/>
                </a:cubicBezTo>
                <a:cubicBezTo>
                  <a:pt x="4059583" y="-14081"/>
                  <a:pt x="4147739" y="44822"/>
                  <a:pt x="4412785" y="0"/>
                </a:cubicBezTo>
                <a:cubicBezTo>
                  <a:pt x="4677831" y="-44822"/>
                  <a:pt x="4715627" y="27444"/>
                  <a:pt x="4860089" y="0"/>
                </a:cubicBezTo>
                <a:cubicBezTo>
                  <a:pt x="5004551" y="-27444"/>
                  <a:pt x="5584460" y="87247"/>
                  <a:pt x="5825326" y="0"/>
                </a:cubicBezTo>
                <a:cubicBezTo>
                  <a:pt x="6526204" y="-96989"/>
                  <a:pt x="7023533" y="1119069"/>
                  <a:pt x="6942182" y="1966348"/>
                </a:cubicBezTo>
                <a:cubicBezTo>
                  <a:pt x="6837460" y="3080582"/>
                  <a:pt x="6423144" y="4000465"/>
                  <a:pt x="5825326" y="3932696"/>
                </a:cubicBezTo>
                <a:cubicBezTo>
                  <a:pt x="5643616" y="3957963"/>
                  <a:pt x="5500437" y="3916151"/>
                  <a:pt x="5283852" y="3932696"/>
                </a:cubicBezTo>
                <a:cubicBezTo>
                  <a:pt x="5067267" y="3949241"/>
                  <a:pt x="4968544" y="3920080"/>
                  <a:pt x="4836547" y="3932696"/>
                </a:cubicBezTo>
                <a:cubicBezTo>
                  <a:pt x="4704550" y="3945312"/>
                  <a:pt x="4503258" y="3879294"/>
                  <a:pt x="4389242" y="3932696"/>
                </a:cubicBezTo>
                <a:cubicBezTo>
                  <a:pt x="4275227" y="3986098"/>
                  <a:pt x="4074703" y="3884961"/>
                  <a:pt x="3800683" y="3932696"/>
                </a:cubicBezTo>
                <a:cubicBezTo>
                  <a:pt x="3526663" y="3980431"/>
                  <a:pt x="3329943" y="3924977"/>
                  <a:pt x="3117955" y="3932696"/>
                </a:cubicBezTo>
                <a:cubicBezTo>
                  <a:pt x="2905967" y="3940415"/>
                  <a:pt x="2849996" y="3879620"/>
                  <a:pt x="2623566" y="3932696"/>
                </a:cubicBezTo>
                <a:cubicBezTo>
                  <a:pt x="2397136" y="3985772"/>
                  <a:pt x="2312393" y="3899793"/>
                  <a:pt x="2082092" y="3932696"/>
                </a:cubicBezTo>
                <a:cubicBezTo>
                  <a:pt x="1851791" y="3965599"/>
                  <a:pt x="1334449" y="3929781"/>
                  <a:pt x="1116855" y="3932696"/>
                </a:cubicBezTo>
                <a:cubicBezTo>
                  <a:pt x="527801" y="3844445"/>
                  <a:pt x="-195541" y="3184789"/>
                  <a:pt x="0" y="1966348"/>
                </a:cubicBezTo>
                <a:cubicBezTo>
                  <a:pt x="-22690" y="911442"/>
                  <a:pt x="650428" y="-107065"/>
                  <a:pt x="1116855" y="0"/>
                </a:cubicBezTo>
                <a:close/>
              </a:path>
              <a:path w="6942182" h="3932696" stroke="0" extrusionOk="0">
                <a:moveTo>
                  <a:pt x="1116855" y="0"/>
                </a:moveTo>
                <a:cubicBezTo>
                  <a:pt x="1322724" y="-6468"/>
                  <a:pt x="1457728" y="40493"/>
                  <a:pt x="1564160" y="0"/>
                </a:cubicBezTo>
                <a:cubicBezTo>
                  <a:pt x="1670592" y="-40493"/>
                  <a:pt x="1903757" y="52041"/>
                  <a:pt x="2105634" y="0"/>
                </a:cubicBezTo>
                <a:cubicBezTo>
                  <a:pt x="2307511" y="-52041"/>
                  <a:pt x="2394805" y="36132"/>
                  <a:pt x="2552939" y="0"/>
                </a:cubicBezTo>
                <a:cubicBezTo>
                  <a:pt x="2711073" y="-36132"/>
                  <a:pt x="2895510" y="11947"/>
                  <a:pt x="3094413" y="0"/>
                </a:cubicBezTo>
                <a:cubicBezTo>
                  <a:pt x="3293316" y="-11947"/>
                  <a:pt x="3372698" y="51480"/>
                  <a:pt x="3541718" y="0"/>
                </a:cubicBezTo>
                <a:cubicBezTo>
                  <a:pt x="3710739" y="-51480"/>
                  <a:pt x="3980772" y="48771"/>
                  <a:pt x="4177361" y="0"/>
                </a:cubicBezTo>
                <a:cubicBezTo>
                  <a:pt x="4373950" y="-48771"/>
                  <a:pt x="4519694" y="14739"/>
                  <a:pt x="4624666" y="0"/>
                </a:cubicBezTo>
                <a:cubicBezTo>
                  <a:pt x="4729639" y="-14739"/>
                  <a:pt x="4946049" y="55764"/>
                  <a:pt x="5260309" y="0"/>
                </a:cubicBezTo>
                <a:cubicBezTo>
                  <a:pt x="5574569" y="-55764"/>
                  <a:pt x="5701917" y="38794"/>
                  <a:pt x="5825326" y="0"/>
                </a:cubicBezTo>
                <a:cubicBezTo>
                  <a:pt x="6452120" y="-65758"/>
                  <a:pt x="7013990" y="1022033"/>
                  <a:pt x="6942182" y="1966348"/>
                </a:cubicBezTo>
                <a:cubicBezTo>
                  <a:pt x="6879459" y="2996665"/>
                  <a:pt x="6440745" y="3959807"/>
                  <a:pt x="5825326" y="3932696"/>
                </a:cubicBezTo>
                <a:cubicBezTo>
                  <a:pt x="5691130" y="3964316"/>
                  <a:pt x="5512320" y="3896267"/>
                  <a:pt x="5283852" y="3932696"/>
                </a:cubicBezTo>
                <a:cubicBezTo>
                  <a:pt x="5055384" y="3969125"/>
                  <a:pt x="4787324" y="3881190"/>
                  <a:pt x="4601124" y="3932696"/>
                </a:cubicBezTo>
                <a:cubicBezTo>
                  <a:pt x="4414924" y="3984202"/>
                  <a:pt x="4328299" y="3892250"/>
                  <a:pt x="4106734" y="3932696"/>
                </a:cubicBezTo>
                <a:cubicBezTo>
                  <a:pt x="3885169" y="3973142"/>
                  <a:pt x="3639604" y="3913609"/>
                  <a:pt x="3471091" y="3932696"/>
                </a:cubicBezTo>
                <a:cubicBezTo>
                  <a:pt x="3302578" y="3951783"/>
                  <a:pt x="3174843" y="3874406"/>
                  <a:pt x="2929616" y="3932696"/>
                </a:cubicBezTo>
                <a:cubicBezTo>
                  <a:pt x="2684389" y="3990986"/>
                  <a:pt x="2625797" y="3922519"/>
                  <a:pt x="2482312" y="3932696"/>
                </a:cubicBezTo>
                <a:cubicBezTo>
                  <a:pt x="2338827" y="3942873"/>
                  <a:pt x="2153753" y="3893395"/>
                  <a:pt x="1987922" y="3932696"/>
                </a:cubicBezTo>
                <a:cubicBezTo>
                  <a:pt x="1822091" y="3971997"/>
                  <a:pt x="1516805" y="3893316"/>
                  <a:pt x="1116855" y="3932696"/>
                </a:cubicBezTo>
                <a:cubicBezTo>
                  <a:pt x="640832" y="4195250"/>
                  <a:pt x="-51597" y="3017122"/>
                  <a:pt x="0" y="1966348"/>
                </a:cubicBezTo>
                <a:cubicBezTo>
                  <a:pt x="64118" y="742474"/>
                  <a:pt x="415529" y="59312"/>
                  <a:pt x="1116855" y="0"/>
                </a:cubicBezTo>
                <a:close/>
              </a:path>
            </a:pathLst>
          </a:custGeom>
          <a:solidFill>
            <a:schemeClr val="bg2">
              <a:lumMod val="90000"/>
            </a:schemeClr>
          </a:solidFill>
          <a:ln w="38100">
            <a:solidFill>
              <a:srgbClr val="00B050"/>
            </a:solidFill>
            <a:extLst>
              <a:ext uri="{C807C97D-BFC1-408E-A445-0C87EB9F89A2}">
                <ask:lineSketchStyleProps xmlns:ask="http://schemas.microsoft.com/office/drawing/2018/sketchyshapes" sd="3793345269">
                  <a:prstGeom prst="flowChartTerminator">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115095D-771A-4BEE-A13F-ACE23E3A57EC}"/>
              </a:ext>
            </a:extLst>
          </p:cNvPr>
          <p:cNvPicPr>
            <a:picLocks noChangeAspect="1"/>
          </p:cNvPicPr>
          <p:nvPr/>
        </p:nvPicPr>
        <p:blipFill>
          <a:blip r:embed="rId4"/>
          <a:stretch>
            <a:fillRect/>
          </a:stretch>
        </p:blipFill>
        <p:spPr>
          <a:xfrm>
            <a:off x="9609977" y="-469190"/>
            <a:ext cx="2408129" cy="2298391"/>
          </a:xfrm>
          <a:prstGeom prst="rect">
            <a:avLst/>
          </a:prstGeom>
        </p:spPr>
      </p:pic>
      <p:sp>
        <p:nvSpPr>
          <p:cNvPr id="10" name="Rectangle 9">
            <a:extLst>
              <a:ext uri="{FF2B5EF4-FFF2-40B4-BE49-F238E27FC236}">
                <a16:creationId xmlns:a16="http://schemas.microsoft.com/office/drawing/2014/main" id="{3E0F258A-42AC-45DD-8880-927B4664D07B}"/>
              </a:ext>
            </a:extLst>
          </p:cNvPr>
          <p:cNvSpPr/>
          <p:nvPr/>
        </p:nvSpPr>
        <p:spPr>
          <a:xfrm>
            <a:off x="173894" y="-82217"/>
            <a:ext cx="7109717" cy="1006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rgbClr val="FF0000"/>
                </a:solidFill>
                <a:latin typeface="Times New Roman" panose="02020603050405020304" pitchFamily="18" charset="0"/>
                <a:cs typeface="Times New Roman" panose="02020603050405020304" pitchFamily="18" charset="0"/>
              </a:rPr>
              <a:t>1/ </a:t>
            </a:r>
            <a:r>
              <a:rPr lang="en-US" sz="2600" b="1" dirty="0" err="1">
                <a:solidFill>
                  <a:srgbClr val="FF0000"/>
                </a:solidFill>
                <a:latin typeface="Times New Roman" panose="02020603050405020304" pitchFamily="18" charset="0"/>
                <a:cs typeface="Times New Roman" panose="02020603050405020304" pitchFamily="18" charset="0"/>
              </a:rPr>
              <a:t>Đặc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điểm</a:t>
            </a:r>
            <a:r>
              <a:rPr lang="en-US" sz="2600" b="1" dirty="0">
                <a:solidFill>
                  <a:srgbClr val="FF0000"/>
                </a:solidFill>
                <a:latin typeface="Times New Roman" panose="02020603050405020304" pitchFamily="18" charset="0"/>
                <a:cs typeface="Times New Roman" panose="02020603050405020304" pitchFamily="18" charset="0"/>
              </a:rPr>
              <a:t> thể </a:t>
            </a:r>
            <a:r>
              <a:rPr lang="en-US" sz="2600" b="1" dirty="0" err="1">
                <a:solidFill>
                  <a:srgbClr val="FF0000"/>
                </a:solidFill>
                <a:latin typeface="Times New Roman" panose="02020603050405020304" pitchFamily="18" charset="0"/>
                <a:cs typeface="Times New Roman" panose="02020603050405020304" pitchFamily="18" charset="0"/>
              </a:rPr>
              <a:t>loại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truyền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thuyết</a:t>
            </a:r>
            <a:r>
              <a:rPr lang="en-US" sz="2600" b="1" dirty="0">
                <a:solidFill>
                  <a:srgbClr val="FF0000"/>
                </a:solidFill>
                <a:latin typeface="Times New Roman" panose="02020603050405020304" pitchFamily="18" charset="0"/>
                <a:cs typeface="Times New Roman" panose="02020603050405020304" pitchFamily="18" charset="0"/>
              </a:rPr>
              <a:t> qua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bản</a:t>
            </a:r>
            <a:endParaRPr lang="en-US" sz="2600" b="1" dirty="0">
              <a:solidFill>
                <a:srgbClr val="FF0000"/>
              </a:solidFill>
              <a:latin typeface="Times New Roman" panose="02020603050405020304" pitchFamily="18" charset="0"/>
              <a:cs typeface="Times New Roman" panose="02020603050405020304" pitchFamily="18" charset="0"/>
            </a:endParaRPr>
          </a:p>
          <a:p>
            <a:pPr marL="514350" indent="-514350">
              <a:buAutoNum type="alphaLcParenR"/>
            </a:pPr>
            <a:r>
              <a:rPr lang="en-US" sz="2600" b="1" dirty="0" err="1">
                <a:solidFill>
                  <a:schemeClr val="accent5">
                    <a:lumMod val="50000"/>
                  </a:schemeClr>
                </a:solidFill>
                <a:latin typeface="Times New Roman" panose="02020603050405020304" pitchFamily="18" charset="0"/>
                <a:cs typeface="Times New Roman" panose="02020603050405020304" pitchFamily="18" charset="0"/>
              </a:rPr>
              <a:t>Đặc</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điểm</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cốt</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truyện</a:t>
            </a:r>
            <a:endParaRPr lang="en-US" sz="26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5CBE1F-21A3-417A-9AD4-E9787927E8AD}"/>
              </a:ext>
            </a:extLst>
          </p:cNvPr>
          <p:cNvSpPr txBox="1"/>
          <p:nvPr/>
        </p:nvSpPr>
        <p:spPr>
          <a:xfrm>
            <a:off x="950649" y="1426865"/>
            <a:ext cx="5400675" cy="2585323"/>
          </a:xfrm>
          <a:prstGeom prst="rect">
            <a:avLst/>
          </a:prstGeom>
          <a:noFill/>
        </p:spPr>
        <p:txBody>
          <a:bodyPr wrap="square">
            <a:spAutoFit/>
          </a:bodyPr>
          <a:lstStyle/>
          <a:p>
            <a:pPr algn="just">
              <a:lnSpc>
                <a:spcPct val="114000"/>
              </a:lnSpc>
              <a:spcAft>
                <a:spcPts val="0"/>
              </a:spcAft>
            </a:pPr>
            <a:r>
              <a:rPr lang="vi-VN" sz="2400" b="1" i="1" dirty="0">
                <a:effectLst/>
                <a:latin typeface="Times New Roman" panose="02020603050405020304" pitchFamily="18" charset="0"/>
                <a:cs typeface="Times New Roman" panose="02020603050405020304" pitchFamily="18" charset="0"/>
              </a:rPr>
              <a:t>=&gt; Cốt truyện xoay quanh nhân vật Lê Lợi và cuộc khởi nghĩa Lam Sơn.</a:t>
            </a:r>
            <a:endParaRPr lang="vi-VN" sz="2400" dirty="0">
              <a:effectLst/>
              <a:latin typeface="Times New Roman" panose="02020603050405020304" pitchFamily="18" charset="0"/>
              <a:cs typeface="Times New Roman" panose="02020603050405020304" pitchFamily="18" charset="0"/>
            </a:endParaRPr>
          </a:p>
          <a:p>
            <a:pPr indent="266700" algn="just">
              <a:lnSpc>
                <a:spcPct val="114000"/>
              </a:lnSpc>
              <a:spcAft>
                <a:spcPts val="0"/>
              </a:spcAft>
            </a:pPr>
            <a:r>
              <a:rPr lang="vi-VN" sz="2400" b="1" i="1" dirty="0">
                <a:effectLst/>
                <a:latin typeface="Times New Roman" panose="02020603050405020304" pitchFamily="18" charset="0"/>
                <a:cs typeface="Times New Roman" panose="02020603050405020304" pitchFamily="18" charset="0"/>
              </a:rPr>
              <a:t>Có yếu tố kì ảo cho thấy sự giúp sức của thần linh đối với người anh hùng dân tộc.</a:t>
            </a:r>
            <a:endParaRPr lang="vi-VN" sz="2400" dirty="0">
              <a:effectLst/>
              <a:latin typeface="Times New Roman" panose="02020603050405020304" pitchFamily="18" charset="0"/>
              <a:cs typeface="Times New Roman" panose="02020603050405020304" pitchFamily="18" charset="0"/>
            </a:endParaRPr>
          </a:p>
          <a:p>
            <a:pPr indent="266700" algn="just">
              <a:lnSpc>
                <a:spcPct val="114000"/>
              </a:lnSpc>
              <a:spcAft>
                <a:spcPts val="0"/>
              </a:spcAft>
            </a:pPr>
            <a:r>
              <a:rPr lang="vi-VN" sz="2400" b="1" i="1" dirty="0">
                <a:effectLst/>
                <a:latin typeface="Times New Roman" panose="02020603050405020304" pitchFamily="18" charset="0"/>
                <a:cs typeface="Times New Roman" panose="02020603050405020304" pitchFamily="18" charset="0"/>
              </a:rPr>
              <a:t>Lí giải tên gọi: Hồ Hoàn Kiếm.</a:t>
            </a:r>
            <a:endParaRPr lang="vi-VN"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10072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33AF8-D2E5-9940-9073-F288AB647FC8}"/>
              </a:ext>
            </a:extLst>
          </p:cNvPr>
          <p:cNvSpPr/>
          <p:nvPr/>
        </p:nvSpPr>
        <p:spPr>
          <a:xfrm>
            <a:off x="6922287" y="0"/>
            <a:ext cx="4482028"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c) N</a:t>
            </a:r>
            <a:r>
              <a:rPr lang="en-VN" sz="3200" b="1" dirty="0">
                <a:solidFill>
                  <a:srgbClr val="FF0000"/>
                </a:solidFill>
                <a:latin typeface="Times New Roman" panose="02020603050405020304" pitchFamily="18" charset="0"/>
                <a:cs typeface="Times New Roman" panose="02020603050405020304" pitchFamily="18" charset="0"/>
              </a:rPr>
              <a:t>hân vật</a:t>
            </a:r>
          </a:p>
        </p:txBody>
      </p:sp>
      <p:sp>
        <p:nvSpPr>
          <p:cNvPr id="6" name="TextBox 5">
            <a:extLst>
              <a:ext uri="{FF2B5EF4-FFF2-40B4-BE49-F238E27FC236}">
                <a16:creationId xmlns:a16="http://schemas.microsoft.com/office/drawing/2014/main" id="{94096CDC-F172-F94C-A39C-0BD8F632ADB0}"/>
              </a:ext>
            </a:extLst>
          </p:cNvPr>
          <p:cNvSpPr txBox="1"/>
          <p:nvPr/>
        </p:nvSpPr>
        <p:spPr>
          <a:xfrm>
            <a:off x="4787900" y="1166842"/>
            <a:ext cx="7263563" cy="5078313"/>
          </a:xfrm>
          <a:custGeom>
            <a:avLst/>
            <a:gdLst>
              <a:gd name="connsiteX0" fmla="*/ 0 w 7263563"/>
              <a:gd name="connsiteY0" fmla="*/ 0 h 5078313"/>
              <a:gd name="connsiteX1" fmla="*/ 7263563 w 7263563"/>
              <a:gd name="connsiteY1" fmla="*/ 0 h 5078313"/>
              <a:gd name="connsiteX2" fmla="*/ 7263563 w 7263563"/>
              <a:gd name="connsiteY2" fmla="*/ 5078313 h 5078313"/>
              <a:gd name="connsiteX3" fmla="*/ 0 w 7263563"/>
              <a:gd name="connsiteY3" fmla="*/ 5078313 h 5078313"/>
              <a:gd name="connsiteX4" fmla="*/ 0 w 7263563"/>
              <a:gd name="connsiteY4" fmla="*/ 0 h 5078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3563" h="5078313" fill="none" extrusionOk="0">
                <a:moveTo>
                  <a:pt x="0" y="0"/>
                </a:moveTo>
                <a:cubicBezTo>
                  <a:pt x="2298392" y="25454"/>
                  <a:pt x="6111794" y="14065"/>
                  <a:pt x="7263563" y="0"/>
                </a:cubicBezTo>
                <a:cubicBezTo>
                  <a:pt x="7103429" y="2428683"/>
                  <a:pt x="7317001" y="4055305"/>
                  <a:pt x="7263563" y="5078313"/>
                </a:cubicBezTo>
                <a:cubicBezTo>
                  <a:pt x="3774330" y="5205553"/>
                  <a:pt x="1396384" y="5127188"/>
                  <a:pt x="0" y="5078313"/>
                </a:cubicBezTo>
                <a:cubicBezTo>
                  <a:pt x="-103154" y="3581465"/>
                  <a:pt x="147082" y="816043"/>
                  <a:pt x="0" y="0"/>
                </a:cubicBezTo>
                <a:close/>
              </a:path>
              <a:path w="7263563" h="5078313" stroke="0" extrusionOk="0">
                <a:moveTo>
                  <a:pt x="0" y="0"/>
                </a:moveTo>
                <a:cubicBezTo>
                  <a:pt x="3350029" y="-23854"/>
                  <a:pt x="5591891" y="-3942"/>
                  <a:pt x="7263563" y="0"/>
                </a:cubicBezTo>
                <a:cubicBezTo>
                  <a:pt x="7186591" y="1140732"/>
                  <a:pt x="7132140" y="2580081"/>
                  <a:pt x="7263563" y="5078313"/>
                </a:cubicBezTo>
                <a:cubicBezTo>
                  <a:pt x="4216742" y="5228325"/>
                  <a:pt x="2978224" y="5027980"/>
                  <a:pt x="0" y="5078313"/>
                </a:cubicBezTo>
                <a:cubicBezTo>
                  <a:pt x="44058" y="2566275"/>
                  <a:pt x="-1047" y="1083333"/>
                  <a:pt x="0" y="0"/>
                </a:cubicBezTo>
                <a:close/>
              </a:path>
            </a:pathLst>
          </a:custGeom>
          <a:solidFill>
            <a:schemeClr val="accent6">
              <a:lumMod val="60000"/>
              <a:lumOff val="40000"/>
            </a:schemeClr>
          </a:solidFill>
          <a:ln w="28575">
            <a:solidFill>
              <a:schemeClr val="accent4">
                <a:lumMod val="40000"/>
                <a:lumOff val="60000"/>
              </a:schemeClr>
            </a:solidFill>
            <a:extLst>
              <a:ext uri="{C807C97D-BFC1-408E-A445-0C87EB9F89A2}">
                <ask:lineSketchStyleProps xmlns:ask="http://schemas.microsoft.com/office/drawing/2018/sketchyshapes" sd="3597573597">
                  <a:prstGeom prst="rect">
                    <a:avLst/>
                  </a:prstGeom>
                  <ask:type>
                    <ask:lineSketchCurved/>
                  </ask:type>
                </ask:lineSketchStyleProps>
              </a:ext>
            </a:extLst>
          </a:ln>
        </p:spPr>
        <p:txBody>
          <a:bodyPr wrap="square" rtlCol="0">
            <a:spAutoFit/>
          </a:bodyPr>
          <a:lstStyle/>
          <a:p>
            <a:pPr marL="457200" indent="-457200" algn="just">
              <a:buFontTx/>
              <a:buChar char="-"/>
            </a:pPr>
            <a:r>
              <a:rPr lang="en-US" sz="2600" dirty="0" err="1">
                <a:latin typeface="Times New Roman" panose="02020603050405020304" pitchFamily="18" charset="0"/>
                <a:cs typeface="Times New Roman" panose="02020603050405020304" pitchFamily="18" charset="0"/>
              </a:rPr>
              <a:t>Chủ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tướng</a:t>
            </a:r>
            <a:r>
              <a:rPr lang="en-US" sz="2600" dirty="0">
                <a:latin typeface="Times New Roman" panose="02020603050405020304" pitchFamily="18" charset="0"/>
                <a:cs typeface="Times New Roman" panose="02020603050405020304" pitchFamily="18" charset="0"/>
              </a:rPr>
              <a:t>, có công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giặc</a:t>
            </a:r>
            <a:r>
              <a:rPr lang="en-US" sz="2600" dirty="0">
                <a:latin typeface="Times New Roman" panose="02020603050405020304" pitchFamily="18" charset="0"/>
                <a:cs typeface="Times New Roman" panose="02020603050405020304" pitchFamily="18" charset="0"/>
              </a:rPr>
              <a:t> Minh,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giúp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sức</a:t>
            </a:r>
            <a:r>
              <a:rPr lang="en-US" sz="2600" dirty="0">
                <a:latin typeface="Times New Roman" panose="02020603050405020304" pitchFamily="18" charset="0"/>
                <a:cs typeface="Times New Roman" panose="02020603050405020304" pitchFamily="18" charset="0"/>
              </a:rPr>
              <a:t>.</a:t>
            </a:r>
          </a:p>
          <a:p>
            <a:pPr marL="457200" indent="-457200" algn="just">
              <a:buFontTx/>
              <a:buChar char="-"/>
            </a:pPr>
            <a:r>
              <a:rPr lang="en-VN" sz="2600" dirty="0">
                <a:latin typeface="Times New Roman" panose="02020603050405020304" pitchFamily="18" charset="0"/>
                <a:cs typeface="Times New Roman" panose="02020603050405020304" pitchFamily="18" charset="0"/>
              </a:rPr>
              <a:t>Từ ngữ xưng hô: </a:t>
            </a:r>
            <a:r>
              <a:rPr lang="en-VN" sz="2600" i="1" dirty="0">
                <a:latin typeface="Times New Roman" panose="02020603050405020304" pitchFamily="18" charset="0"/>
                <a:cs typeface="Times New Roman" panose="02020603050405020304" pitchFamily="18" charset="0"/>
              </a:rPr>
              <a:t>minh công, bệ hạ</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người</a:t>
            </a:r>
            <a:r>
              <a:rPr lang="en-US" sz="2600" i="1" dirty="0">
                <a:latin typeface="Times New Roman" panose="02020603050405020304" pitchFamily="18" charset="0"/>
                <a:cs typeface="Times New Roman" panose="02020603050405020304" pitchFamily="18" charset="0"/>
              </a:rPr>
              <a:t> làm việc </a:t>
            </a:r>
            <a:r>
              <a:rPr lang="en-US" sz="2600" i="1" dirty="0" err="1">
                <a:latin typeface="Times New Roman" panose="02020603050405020304" pitchFamily="18" charset="0"/>
                <a:cs typeface="Times New Roman" panose="02020603050405020304" pitchFamily="18" charset="0"/>
              </a:rPr>
              <a:t>lớn</a:t>
            </a:r>
            <a:r>
              <a:rPr lang="en-VN" sz="2600" dirty="0">
                <a:latin typeface="Times New Roman" panose="02020603050405020304" pitchFamily="18" charset="0"/>
                <a:cs typeface="Times New Roman" panose="02020603050405020304" pitchFamily="18" charset="0"/>
              </a:rPr>
              <a:t>.</a:t>
            </a:r>
          </a:p>
          <a:p>
            <a:pPr marL="457200" indent="-457200" algn="just">
              <a:buFontTx/>
              <a:buChar char="-"/>
            </a:pPr>
            <a:r>
              <a:rPr lang="en-US" sz="2600" dirty="0" err="1">
                <a:latin typeface="Times New Roman" panose="02020603050405020304" pitchFamily="18" charset="0"/>
                <a:cs typeface="Times New Roman" panose="02020603050405020304" pitchFamily="18" charset="0"/>
              </a:rPr>
              <a:t>Lời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thể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cs typeface="Times New Roman" panose="02020603050405020304" pitchFamily="18" charset="0"/>
              </a:rPr>
              <a:t> lo </a:t>
            </a:r>
            <a:r>
              <a:rPr lang="en-US" sz="2600" dirty="0" err="1">
                <a:latin typeface="Times New Roman" panose="02020603050405020304" pitchFamily="18" charset="0"/>
                <a:cs typeface="Times New Roman" panose="02020603050405020304" pitchFamily="18" charset="0"/>
              </a:rPr>
              <a:t>lắng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gặp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phấn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khởi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lớn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mạnh</a:t>
            </a:r>
            <a:r>
              <a:rPr lang="en-US" sz="2600" dirty="0">
                <a:latin typeface="Times New Roman" panose="02020603050405020304" pitchFamily="18" charset="0"/>
                <a:cs typeface="Times New Roman" panose="02020603050405020304" pitchFamily="18" charset="0"/>
              </a:rPr>
              <a:t>. </a:t>
            </a:r>
          </a:p>
          <a:p>
            <a:pPr algn="just"/>
            <a:r>
              <a:rPr lang="en-VN" sz="3200" dirty="0">
                <a:latin typeface="Times New Roman" panose="02020603050405020304" pitchFamily="18" charset="0"/>
                <a:cs typeface="Times New Roman" panose="02020603050405020304" pitchFamily="18" charset="0"/>
              </a:rPr>
              <a:t> </a:t>
            </a:r>
            <a:r>
              <a:rPr lang="vi-VN" sz="2600" b="1" i="1" dirty="0">
                <a:solidFill>
                  <a:srgbClr val="0000FF"/>
                </a:solidFill>
                <a:latin typeface="Times New Roman" panose="02020603050405020304" pitchFamily="18" charset="0"/>
                <a:cs typeface="Times New Roman" panose="02020603050405020304" pitchFamily="18" charset="0"/>
              </a:rPr>
              <a:t>→ Lê Lợi là nhân vật có tài năng, gắn với lịch sử cuộc khởi nghĩa Lam Sơn chống giặc Minh, có công với cộng đồng, được nhân dân yêu mến, ngợi ca, tôn thờ.</a:t>
            </a:r>
            <a:endParaRPr lang="vi-VN" sz="2600" dirty="0">
              <a:solidFill>
                <a:srgbClr val="0000FF"/>
              </a:solidFill>
              <a:latin typeface="Times New Roman" panose="02020603050405020304" pitchFamily="18" charset="0"/>
              <a:cs typeface="Times New Roman" panose="02020603050405020304" pitchFamily="18" charset="0"/>
            </a:endParaRPr>
          </a:p>
          <a:p>
            <a:pPr algn="just"/>
            <a:endParaRPr lang="en-VN" sz="3200" b="1" i="1" dirty="0">
              <a:solidFill>
                <a:srgbClr val="0070C0"/>
              </a:solidFill>
              <a:latin typeface="Times New Roman" panose="02020603050405020304" pitchFamily="18" charset="0"/>
              <a:cs typeface="Times New Roman" panose="02020603050405020304" pitchFamily="18" charset="0"/>
            </a:endParaRPr>
          </a:p>
        </p:txBody>
      </p:sp>
      <p:pic>
        <p:nvPicPr>
          <p:cNvPr id="13314" name="Picture 2" descr="Truyện cổ tích - Sự tích hồ gươm - Terrabook - YouTube">
            <a:extLst>
              <a:ext uri="{FF2B5EF4-FFF2-40B4-BE49-F238E27FC236}">
                <a16:creationId xmlns:a16="http://schemas.microsoft.com/office/drawing/2014/main" id="{FD457785-3E47-B341-9FF4-112ED40C46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23" b="13575"/>
          <a:stretch/>
        </p:blipFill>
        <p:spPr bwMode="auto">
          <a:xfrm>
            <a:off x="247231" y="1594147"/>
            <a:ext cx="4337469" cy="3333086"/>
          </a:xfrm>
          <a:prstGeom prst="rect">
            <a:avLst/>
          </a:prstGeom>
          <a:noFill/>
          <a:extLst>
            <a:ext uri="{909E8E84-426E-40DD-AFC4-6F175D3DCCD1}">
              <a14:hiddenFill xmlns:a14="http://schemas.microsoft.com/office/drawing/2010/main">
                <a:solidFill>
                  <a:srgbClr val="FFFFFF"/>
                </a:solidFill>
              </a14:hiddenFill>
            </a:ext>
          </a:extLst>
        </p:spPr>
      </p:pic>
      <p:sp>
        <p:nvSpPr>
          <p:cNvPr id="7" name="Right Triangle 6">
            <a:extLst>
              <a:ext uri="{FF2B5EF4-FFF2-40B4-BE49-F238E27FC236}">
                <a16:creationId xmlns:a16="http://schemas.microsoft.com/office/drawing/2014/main" id="{20F755C9-D981-DE43-ABA5-6A1A68878C70}"/>
              </a:ext>
            </a:extLst>
          </p:cNvPr>
          <p:cNvSpPr/>
          <p:nvPr/>
        </p:nvSpPr>
        <p:spPr>
          <a:xfrm>
            <a:off x="158331" y="3071255"/>
            <a:ext cx="1411166" cy="1855978"/>
          </a:xfrm>
          <a:prstGeom prst="rtTriangle">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759861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wipe(down)">
                                      <p:cBhvr>
                                        <p:cTn id="28" dur="580">
                                          <p:stCondLst>
                                            <p:cond delay="0"/>
                                          </p:stCondLst>
                                        </p:cTn>
                                        <p:tgtEl>
                                          <p:spTgt spid="6">
                                            <p:txEl>
                                              <p:pRg st="3" end="3"/>
                                            </p:txEl>
                                          </p:spTgt>
                                        </p:tgtEl>
                                      </p:cBhvr>
                                    </p:animEffect>
                                    <p:anim calcmode="lin" valueType="num">
                                      <p:cBhvr>
                                        <p:cTn id="29"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xEl>
                                              <p:pRg st="3" end="3"/>
                                            </p:txEl>
                                          </p:spTgt>
                                        </p:tgtEl>
                                      </p:cBhvr>
                                      <p:to x="100000" y="60000"/>
                                    </p:animScale>
                                    <p:animScale>
                                      <p:cBhvr>
                                        <p:cTn id="35" dur="166" decel="50000">
                                          <p:stCondLst>
                                            <p:cond delay="676"/>
                                          </p:stCondLst>
                                        </p:cTn>
                                        <p:tgtEl>
                                          <p:spTgt spid="6">
                                            <p:txEl>
                                              <p:pRg st="3" end="3"/>
                                            </p:txEl>
                                          </p:spTgt>
                                        </p:tgtEl>
                                      </p:cBhvr>
                                      <p:to x="100000" y="100000"/>
                                    </p:animScale>
                                    <p:animScale>
                                      <p:cBhvr>
                                        <p:cTn id="36" dur="26">
                                          <p:stCondLst>
                                            <p:cond delay="1312"/>
                                          </p:stCondLst>
                                        </p:cTn>
                                        <p:tgtEl>
                                          <p:spTgt spid="6">
                                            <p:txEl>
                                              <p:pRg st="3" end="3"/>
                                            </p:txEl>
                                          </p:spTgt>
                                        </p:tgtEl>
                                      </p:cBhvr>
                                      <p:to x="100000" y="80000"/>
                                    </p:animScale>
                                    <p:animScale>
                                      <p:cBhvr>
                                        <p:cTn id="37" dur="166" decel="50000">
                                          <p:stCondLst>
                                            <p:cond delay="1338"/>
                                          </p:stCondLst>
                                        </p:cTn>
                                        <p:tgtEl>
                                          <p:spTgt spid="6">
                                            <p:txEl>
                                              <p:pRg st="3" end="3"/>
                                            </p:txEl>
                                          </p:spTgt>
                                        </p:tgtEl>
                                      </p:cBhvr>
                                      <p:to x="100000" y="100000"/>
                                    </p:animScale>
                                    <p:animScale>
                                      <p:cBhvr>
                                        <p:cTn id="38" dur="26">
                                          <p:stCondLst>
                                            <p:cond delay="1642"/>
                                          </p:stCondLst>
                                        </p:cTn>
                                        <p:tgtEl>
                                          <p:spTgt spid="6">
                                            <p:txEl>
                                              <p:pRg st="3" end="3"/>
                                            </p:txEl>
                                          </p:spTgt>
                                        </p:tgtEl>
                                      </p:cBhvr>
                                      <p:to x="100000" y="90000"/>
                                    </p:animScale>
                                    <p:animScale>
                                      <p:cBhvr>
                                        <p:cTn id="39" dur="166" decel="50000">
                                          <p:stCondLst>
                                            <p:cond delay="1668"/>
                                          </p:stCondLst>
                                        </p:cTn>
                                        <p:tgtEl>
                                          <p:spTgt spid="6">
                                            <p:txEl>
                                              <p:pRg st="3" end="3"/>
                                            </p:txEl>
                                          </p:spTgt>
                                        </p:tgtEl>
                                      </p:cBhvr>
                                      <p:to x="100000" y="100000"/>
                                    </p:animScale>
                                    <p:animScale>
                                      <p:cBhvr>
                                        <p:cTn id="40" dur="26">
                                          <p:stCondLst>
                                            <p:cond delay="1808"/>
                                          </p:stCondLst>
                                        </p:cTn>
                                        <p:tgtEl>
                                          <p:spTgt spid="6">
                                            <p:txEl>
                                              <p:pRg st="3" end="3"/>
                                            </p:txEl>
                                          </p:spTgt>
                                        </p:tgtEl>
                                      </p:cBhvr>
                                      <p:to x="100000" y="95000"/>
                                    </p:animScale>
                                    <p:animScale>
                                      <p:cBhvr>
                                        <p:cTn id="41" dur="166" decel="50000">
                                          <p:stCondLst>
                                            <p:cond delay="1834"/>
                                          </p:stCondLst>
                                        </p:cTn>
                                        <p:tgtEl>
                                          <p:spTgt spid="6">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D33AF8-D2E5-9940-9073-F288AB647FC8}"/>
              </a:ext>
            </a:extLst>
          </p:cNvPr>
          <p:cNvSpPr/>
          <p:nvPr/>
        </p:nvSpPr>
        <p:spPr>
          <a:xfrm>
            <a:off x="6542143" y="0"/>
            <a:ext cx="4482028"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2/ Ý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4096CDC-F172-F94C-A39C-0BD8F632ADB0}"/>
              </a:ext>
            </a:extLst>
          </p:cNvPr>
          <p:cNvSpPr txBox="1"/>
          <p:nvPr/>
        </p:nvSpPr>
        <p:spPr>
          <a:xfrm>
            <a:off x="5313911" y="1389361"/>
            <a:ext cx="6678203" cy="4031873"/>
          </a:xfrm>
          <a:custGeom>
            <a:avLst/>
            <a:gdLst>
              <a:gd name="connsiteX0" fmla="*/ 0 w 6678203"/>
              <a:gd name="connsiteY0" fmla="*/ 0 h 4031873"/>
              <a:gd name="connsiteX1" fmla="*/ 6678203 w 6678203"/>
              <a:gd name="connsiteY1" fmla="*/ 0 h 4031873"/>
              <a:gd name="connsiteX2" fmla="*/ 6678203 w 6678203"/>
              <a:gd name="connsiteY2" fmla="*/ 4031873 h 4031873"/>
              <a:gd name="connsiteX3" fmla="*/ 0 w 6678203"/>
              <a:gd name="connsiteY3" fmla="*/ 4031873 h 4031873"/>
              <a:gd name="connsiteX4" fmla="*/ 0 w 6678203"/>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8203" h="4031873" fill="none" extrusionOk="0">
                <a:moveTo>
                  <a:pt x="0" y="0"/>
                </a:moveTo>
                <a:cubicBezTo>
                  <a:pt x="1700147" y="25454"/>
                  <a:pt x="3485416" y="14065"/>
                  <a:pt x="6678203" y="0"/>
                </a:cubicBezTo>
                <a:cubicBezTo>
                  <a:pt x="6518069" y="538420"/>
                  <a:pt x="6731641" y="3408673"/>
                  <a:pt x="6678203" y="4031873"/>
                </a:cubicBezTo>
                <a:cubicBezTo>
                  <a:pt x="5283906" y="4159113"/>
                  <a:pt x="1869290" y="4080748"/>
                  <a:pt x="0" y="4031873"/>
                </a:cubicBezTo>
                <a:cubicBezTo>
                  <a:pt x="-103154" y="2135395"/>
                  <a:pt x="147082" y="1647768"/>
                  <a:pt x="0" y="0"/>
                </a:cubicBezTo>
                <a:close/>
              </a:path>
              <a:path w="6678203" h="4031873" stroke="0" extrusionOk="0">
                <a:moveTo>
                  <a:pt x="0" y="0"/>
                </a:moveTo>
                <a:cubicBezTo>
                  <a:pt x="1241019" y="-23854"/>
                  <a:pt x="4309159" y="-3942"/>
                  <a:pt x="6678203" y="0"/>
                </a:cubicBezTo>
                <a:cubicBezTo>
                  <a:pt x="6601231" y="543454"/>
                  <a:pt x="6546780" y="3422583"/>
                  <a:pt x="6678203" y="4031873"/>
                </a:cubicBezTo>
                <a:cubicBezTo>
                  <a:pt x="5966794" y="4181885"/>
                  <a:pt x="1230190" y="3981540"/>
                  <a:pt x="0" y="4031873"/>
                </a:cubicBezTo>
                <a:cubicBezTo>
                  <a:pt x="44058" y="2018860"/>
                  <a:pt x="-1047" y="1643582"/>
                  <a:pt x="0" y="0"/>
                </a:cubicBezTo>
                <a:close/>
              </a:path>
            </a:pathLst>
          </a:custGeom>
          <a:solidFill>
            <a:schemeClr val="accent6">
              <a:lumMod val="60000"/>
              <a:lumOff val="40000"/>
            </a:schemeClr>
          </a:solidFill>
          <a:ln w="28575">
            <a:solidFill>
              <a:schemeClr val="accent4">
                <a:lumMod val="40000"/>
                <a:lumOff val="60000"/>
              </a:schemeClr>
            </a:solidFill>
            <a:extLst>
              <a:ext uri="{C807C97D-BFC1-408E-A445-0C87EB9F89A2}">
                <ask:lineSketchStyleProps xmlns:ask="http://schemas.microsoft.com/office/drawing/2018/sketchyshapes" sd="3597573597">
                  <a:prstGeom prst="rect">
                    <a:avLst/>
                  </a:prstGeom>
                  <ask:type>
                    <ask:lineSketchCurved/>
                  </ask:type>
                </ask:lineSketchStyleProps>
              </a:ext>
            </a:extLst>
          </a:ln>
        </p:spPr>
        <p:txBody>
          <a:bodyPr wrap="square" rtlCol="0">
            <a:spAutoFit/>
          </a:bodyPr>
          <a:lstStyle/>
          <a:p>
            <a:pPr marL="457200" indent="-457200" algn="just">
              <a:buFontTx/>
              <a:buChar char="-"/>
            </a:pPr>
            <a:endParaRPr lang="en-US" sz="3200" dirty="0">
              <a:solidFill>
                <a:srgbClr val="0070C0"/>
              </a:solidFill>
              <a:latin typeface="Times New Roman" panose="02020603050405020304" pitchFamily="18" charset="0"/>
              <a:cs typeface="Times New Roman" panose="02020603050405020304" pitchFamily="18" charset="0"/>
            </a:endParaRPr>
          </a:p>
          <a:p>
            <a:pPr marL="457200" indent="-457200" algn="just">
              <a:buFontTx/>
              <a:buChar char="-"/>
            </a:pPr>
            <a:r>
              <a:rPr lang="en-US" sz="3200" dirty="0">
                <a:solidFill>
                  <a:srgbClr val="0070C0"/>
                </a:solidFill>
                <a:latin typeface="Times New Roman" panose="02020603050405020304" pitchFamily="18" charset="0"/>
                <a:cs typeface="Times New Roman" panose="02020603050405020304" pitchFamily="18" charset="0"/>
              </a:rPr>
              <a:t>Ca </a:t>
            </a:r>
            <a:r>
              <a:rPr lang="en-US" sz="3200" dirty="0" err="1">
                <a:solidFill>
                  <a:srgbClr val="0070C0"/>
                </a:solidFill>
                <a:latin typeface="Times New Roman" panose="02020603050405020304" pitchFamily="18" charset="0"/>
                <a:cs typeface="Times New Roman" panose="02020603050405020304" pitchFamily="18" charset="0"/>
              </a:rPr>
              <a:t>ngợi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tính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chất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chính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nghĩa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cuộc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khởi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nghĩa</a:t>
            </a:r>
            <a:r>
              <a:rPr lang="en-US" sz="3200" dirty="0">
                <a:solidFill>
                  <a:srgbClr val="0070C0"/>
                </a:solidFill>
                <a:latin typeface="Times New Roman" panose="02020603050405020304" pitchFamily="18" charset="0"/>
                <a:cs typeface="Times New Roman" panose="02020603050405020304" pitchFamily="18" charset="0"/>
              </a:rPr>
              <a:t> Lam </a:t>
            </a:r>
            <a:r>
              <a:rPr lang="en-US" sz="3200" dirty="0" err="1">
                <a:solidFill>
                  <a:srgbClr val="0070C0"/>
                </a:solidFill>
                <a:latin typeface="Times New Roman" panose="02020603050405020304" pitchFamily="18" charset="0"/>
                <a:cs typeface="Times New Roman" panose="02020603050405020304" pitchFamily="18" charset="0"/>
              </a:rPr>
              <a:t>Sơn</a:t>
            </a:r>
            <a:r>
              <a:rPr lang="en-US" sz="3200" dirty="0">
                <a:solidFill>
                  <a:srgbClr val="0070C0"/>
                </a:solidFill>
                <a:latin typeface="Times New Roman" panose="02020603050405020304" pitchFamily="18" charset="0"/>
                <a:cs typeface="Times New Roman" panose="02020603050405020304" pitchFamily="18" charset="0"/>
              </a:rPr>
              <a:t>.</a:t>
            </a:r>
          </a:p>
          <a:p>
            <a:pPr marL="457200" indent="-457200" algn="just">
              <a:buFontTx/>
              <a:buChar char="-"/>
            </a:pPr>
            <a:r>
              <a:rPr lang="en-US" sz="3200" dirty="0" err="1">
                <a:solidFill>
                  <a:srgbClr val="0070C0"/>
                </a:solidFill>
                <a:latin typeface="Times New Roman" panose="02020603050405020304" pitchFamily="18" charset="0"/>
                <a:cs typeface="Times New Roman" panose="02020603050405020304" pitchFamily="18" charset="0"/>
              </a:rPr>
              <a:t>Thể</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hiện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niềm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tự</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hào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về</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sức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mạnh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đoàn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kết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chiến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thắng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vẻ</a:t>
            </a:r>
            <a:r>
              <a:rPr lang="en-US" sz="3200" dirty="0">
                <a:solidFill>
                  <a:srgbClr val="0070C0"/>
                </a:solidFill>
                <a:latin typeface="Times New Roman" panose="02020603050405020304" pitchFamily="18" charset="0"/>
                <a:cs typeface="Times New Roman" panose="02020603050405020304" pitchFamily="18" charset="0"/>
              </a:rPr>
              <a:t> vang </a:t>
            </a:r>
            <a:r>
              <a:rPr lang="en-US" sz="3200" dirty="0" err="1">
                <a:solidFill>
                  <a:srgbClr val="0070C0"/>
                </a:solidFill>
                <a:latin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cuộc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khởi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nghĩa</a:t>
            </a:r>
            <a:r>
              <a:rPr lang="en-US" sz="3200" dirty="0">
                <a:solidFill>
                  <a:srgbClr val="0070C0"/>
                </a:solidFill>
                <a:latin typeface="Times New Roman" panose="02020603050405020304" pitchFamily="18" charset="0"/>
                <a:cs typeface="Times New Roman" panose="02020603050405020304" pitchFamily="18" charset="0"/>
              </a:rPr>
              <a:t>.</a:t>
            </a:r>
          </a:p>
          <a:p>
            <a:pPr marL="457200" indent="-457200" algn="just">
              <a:buFontTx/>
              <a:buChar char="-"/>
            </a:pPr>
            <a:r>
              <a:rPr lang="en-US" sz="3200" dirty="0" err="1">
                <a:solidFill>
                  <a:srgbClr val="0070C0"/>
                </a:solidFill>
                <a:latin typeface="Times New Roman" panose="02020603050405020304" pitchFamily="18" charset="0"/>
                <a:cs typeface="Times New Roman" panose="02020603050405020304" pitchFamily="18" charset="0"/>
              </a:rPr>
              <a:t>Lí</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giải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gọi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Hồ</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Gươm</a:t>
            </a:r>
            <a:r>
              <a:rPr lang="en-US" sz="3200" dirty="0">
                <a:solidFill>
                  <a:srgbClr val="0070C0"/>
                </a:solidFill>
                <a:latin typeface="Times New Roman" panose="02020603050405020304" pitchFamily="18" charset="0"/>
                <a:cs typeface="Times New Roman" panose="02020603050405020304" pitchFamily="18" charset="0"/>
              </a:rPr>
              <a:t>.</a:t>
            </a:r>
          </a:p>
          <a:p>
            <a:pPr marL="457200" indent="-457200" algn="just">
              <a:buFontTx/>
              <a:buChar char="-"/>
            </a:pPr>
            <a:endParaRPr lang="en-VN" sz="3200" dirty="0">
              <a:solidFill>
                <a:srgbClr val="0070C0"/>
              </a:solidFill>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4F7CABF7-B716-4972-8058-943AD9ED907A}"/>
              </a:ext>
            </a:extLst>
          </p:cNvPr>
          <p:cNvSpPr/>
          <p:nvPr/>
        </p:nvSpPr>
        <p:spPr>
          <a:xfrm>
            <a:off x="158331" y="1421108"/>
            <a:ext cx="4458984" cy="214729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Qua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pic>
        <p:nvPicPr>
          <p:cNvPr id="8" name="Picture 2" descr="Truyện cổ tích - Sự tích hồ gươm - Terrabook - YouTube">
            <a:extLst>
              <a:ext uri="{FF2B5EF4-FFF2-40B4-BE49-F238E27FC236}">
                <a16:creationId xmlns:a16="http://schemas.microsoft.com/office/drawing/2014/main" id="{B0C9EF72-24FF-4644-BFBF-7BCEDF904B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23" b="13575"/>
          <a:stretch/>
        </p:blipFill>
        <p:spPr bwMode="auto">
          <a:xfrm>
            <a:off x="176976" y="411480"/>
            <a:ext cx="4635054" cy="5025412"/>
          </a:xfrm>
          <a:prstGeom prst="rect">
            <a:avLst/>
          </a:prstGeom>
          <a:noFill/>
          <a:extLst>
            <a:ext uri="{909E8E84-426E-40DD-AFC4-6F175D3DCCD1}">
              <a14:hiddenFill xmlns:a14="http://schemas.microsoft.com/office/drawing/2010/main">
                <a:solidFill>
                  <a:srgbClr val="FFFFFF"/>
                </a:solidFill>
              </a14:hiddenFill>
            </a:ext>
          </a:extLst>
        </p:spPr>
      </p:pic>
      <p:sp>
        <p:nvSpPr>
          <p:cNvPr id="9" name="Right Triangle 8">
            <a:extLst>
              <a:ext uri="{FF2B5EF4-FFF2-40B4-BE49-F238E27FC236}">
                <a16:creationId xmlns:a16="http://schemas.microsoft.com/office/drawing/2014/main" id="{4425CAE5-3CAD-432D-B0AC-3E19E411569F}"/>
              </a:ext>
            </a:extLst>
          </p:cNvPr>
          <p:cNvSpPr/>
          <p:nvPr/>
        </p:nvSpPr>
        <p:spPr>
          <a:xfrm>
            <a:off x="158331" y="2622910"/>
            <a:ext cx="1507983" cy="2798324"/>
          </a:xfrm>
          <a:prstGeom prst="rtTriangle">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75414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anim calcmode="lin" valueType="num">
                                      <p:cBhvr>
                                        <p:cTn id="2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1000"/>
                                        <p:tgtEl>
                                          <p:spTgt spid="6">
                                            <p:txEl>
                                              <p:pRg st="3" end="3"/>
                                            </p:txEl>
                                          </p:spTgt>
                                        </p:tgtEl>
                                      </p:cBhvr>
                                    </p:animEffect>
                                    <p:anim calcmode="lin" valueType="num">
                                      <p:cBhvr>
                                        <p:cTn id="3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6661659-E79E-8742-98C3-FC4DF4EE3516}"/>
              </a:ext>
            </a:extLst>
          </p:cNvPr>
          <p:cNvGraphicFramePr>
            <a:graphicFrameLocks noGrp="1"/>
          </p:cNvGraphicFramePr>
          <p:nvPr>
            <p:extLst>
              <p:ext uri="{D42A27DB-BD31-4B8C-83A1-F6EECF244321}">
                <p14:modId xmlns:p14="http://schemas.microsoft.com/office/powerpoint/2010/main" val="3061732125"/>
              </p:ext>
            </p:extLst>
          </p:nvPr>
        </p:nvGraphicFramePr>
        <p:xfrm>
          <a:off x="2725336" y="729714"/>
          <a:ext cx="8128003" cy="32918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000" b="1" dirty="0">
                          <a:solidFill>
                            <a:srgbClr val="C00000"/>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07589"/>
                  </a:ext>
                </a:extLst>
              </a:tr>
              <a:tr h="370840">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rgbClr val="C00000"/>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1616069"/>
                  </a:ext>
                </a:extLst>
              </a:tr>
              <a:tr h="370840">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rgbClr val="C00000"/>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384176"/>
                  </a:ext>
                </a:extLst>
              </a:tr>
              <a:tr h="370840">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rgbClr val="C00000"/>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0198561"/>
                  </a:ext>
                </a:extLst>
              </a:tr>
              <a:tr h="370840">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rgbClr val="C00000"/>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784552"/>
                  </a:ext>
                </a:extLst>
              </a:tr>
              <a:tr h="370840">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rgbClr val="C00000"/>
                          </a:solidFill>
                          <a:latin typeface="Times New Roman" panose="02020603050405020304" pitchFamily="18" charset="0"/>
                          <a:cs typeface="Times New Roman" panose="020206030504050203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3000" b="1"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3543641"/>
                  </a:ext>
                </a:extLst>
              </a:tr>
            </a:tbl>
          </a:graphicData>
        </a:graphic>
      </p:graphicFrame>
      <p:sp>
        <p:nvSpPr>
          <p:cNvPr id="5" name="ô 1">
            <a:extLst>
              <a:ext uri="{FF2B5EF4-FFF2-40B4-BE49-F238E27FC236}">
                <a16:creationId xmlns:a16="http://schemas.microsoft.com/office/drawing/2014/main" id="{A14175B5-ADE7-5F42-9170-A11C3B29352C}"/>
              </a:ext>
            </a:extLst>
          </p:cNvPr>
          <p:cNvSpPr/>
          <p:nvPr/>
        </p:nvSpPr>
        <p:spPr>
          <a:xfrm>
            <a:off x="1698171" y="729714"/>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latin typeface="Times New Roman" panose="02020603050405020304" pitchFamily="18" charset="0"/>
                <a:cs typeface="Times New Roman" panose="02020603050405020304" pitchFamily="18" charset="0"/>
              </a:rPr>
              <a:t>1</a:t>
            </a:r>
          </a:p>
        </p:txBody>
      </p:sp>
      <p:sp>
        <p:nvSpPr>
          <p:cNvPr id="6" name="ô 2">
            <a:extLst>
              <a:ext uri="{FF2B5EF4-FFF2-40B4-BE49-F238E27FC236}">
                <a16:creationId xmlns:a16="http://schemas.microsoft.com/office/drawing/2014/main" id="{8EF8B008-17D6-5B4A-972B-F3A6197EAAD6}"/>
              </a:ext>
            </a:extLst>
          </p:cNvPr>
          <p:cNvSpPr/>
          <p:nvPr/>
        </p:nvSpPr>
        <p:spPr>
          <a:xfrm>
            <a:off x="1698171" y="1293629"/>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latin typeface="Times New Roman" panose="02020603050405020304" pitchFamily="18" charset="0"/>
                <a:cs typeface="Times New Roman" panose="02020603050405020304" pitchFamily="18" charset="0"/>
              </a:rPr>
              <a:t>2</a:t>
            </a:r>
          </a:p>
        </p:txBody>
      </p:sp>
      <p:sp>
        <p:nvSpPr>
          <p:cNvPr id="7" name="ô 3">
            <a:extLst>
              <a:ext uri="{FF2B5EF4-FFF2-40B4-BE49-F238E27FC236}">
                <a16:creationId xmlns:a16="http://schemas.microsoft.com/office/drawing/2014/main" id="{6DCC9A8E-CA4B-C34E-B68B-7CE4F0549643}"/>
              </a:ext>
            </a:extLst>
          </p:cNvPr>
          <p:cNvSpPr/>
          <p:nvPr/>
        </p:nvSpPr>
        <p:spPr>
          <a:xfrm>
            <a:off x="1698171" y="1847496"/>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latin typeface="Times New Roman" panose="02020603050405020304" pitchFamily="18" charset="0"/>
                <a:cs typeface="Times New Roman" panose="02020603050405020304" pitchFamily="18" charset="0"/>
              </a:rPr>
              <a:t>3</a:t>
            </a:r>
          </a:p>
        </p:txBody>
      </p:sp>
      <p:sp>
        <p:nvSpPr>
          <p:cNvPr id="8" name="ô 4">
            <a:extLst>
              <a:ext uri="{FF2B5EF4-FFF2-40B4-BE49-F238E27FC236}">
                <a16:creationId xmlns:a16="http://schemas.microsoft.com/office/drawing/2014/main" id="{6B75C959-602E-C94A-9313-A9B42DB12244}"/>
              </a:ext>
            </a:extLst>
          </p:cNvPr>
          <p:cNvSpPr/>
          <p:nvPr/>
        </p:nvSpPr>
        <p:spPr>
          <a:xfrm>
            <a:off x="1698171" y="2411411"/>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latin typeface="Times New Roman" panose="02020603050405020304" pitchFamily="18" charset="0"/>
                <a:cs typeface="Times New Roman" panose="02020603050405020304" pitchFamily="18" charset="0"/>
              </a:rPr>
              <a:t>4</a:t>
            </a:r>
          </a:p>
        </p:txBody>
      </p:sp>
      <p:sp>
        <p:nvSpPr>
          <p:cNvPr id="9" name="ô 5">
            <a:extLst>
              <a:ext uri="{FF2B5EF4-FFF2-40B4-BE49-F238E27FC236}">
                <a16:creationId xmlns:a16="http://schemas.microsoft.com/office/drawing/2014/main" id="{2456C81B-4B4F-A844-BE88-FFD279E5898A}"/>
              </a:ext>
            </a:extLst>
          </p:cNvPr>
          <p:cNvSpPr/>
          <p:nvPr/>
        </p:nvSpPr>
        <p:spPr>
          <a:xfrm>
            <a:off x="1698171" y="2972805"/>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latin typeface="Times New Roman" panose="02020603050405020304" pitchFamily="18" charset="0"/>
                <a:cs typeface="Times New Roman" panose="02020603050405020304" pitchFamily="18" charset="0"/>
              </a:rPr>
              <a:t>5</a:t>
            </a:r>
          </a:p>
        </p:txBody>
      </p:sp>
      <p:sp>
        <p:nvSpPr>
          <p:cNvPr id="10" name="ô 6">
            <a:extLst>
              <a:ext uri="{FF2B5EF4-FFF2-40B4-BE49-F238E27FC236}">
                <a16:creationId xmlns:a16="http://schemas.microsoft.com/office/drawing/2014/main" id="{A43BF4EE-FD55-EE40-9B4E-A782C0E666B2}"/>
              </a:ext>
            </a:extLst>
          </p:cNvPr>
          <p:cNvSpPr/>
          <p:nvPr/>
        </p:nvSpPr>
        <p:spPr>
          <a:xfrm>
            <a:off x="1698171" y="3529184"/>
            <a:ext cx="572756" cy="512466"/>
          </a:xfrm>
          <a:prstGeom prst="hexagon">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latin typeface="Times New Roman" panose="02020603050405020304" pitchFamily="18" charset="0"/>
                <a:cs typeface="Times New Roman" panose="02020603050405020304" pitchFamily="18" charset="0"/>
              </a:rPr>
              <a:t>6</a:t>
            </a:r>
          </a:p>
        </p:txBody>
      </p:sp>
      <p:sp>
        <p:nvSpPr>
          <p:cNvPr id="12" name="Rounded Rectangle 11">
            <a:extLst>
              <a:ext uri="{FF2B5EF4-FFF2-40B4-BE49-F238E27FC236}">
                <a16:creationId xmlns:a16="http://schemas.microsoft.com/office/drawing/2014/main" id="{C0DCEBD4-7EF9-5845-84AC-DEC3842820E3}"/>
              </a:ext>
            </a:extLst>
          </p:cNvPr>
          <p:cNvSpPr/>
          <p:nvPr/>
        </p:nvSpPr>
        <p:spPr>
          <a:xfrm>
            <a:off x="2575727" y="4639059"/>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Thủ đô của nước ta là thành phố nào?</a:t>
            </a:r>
          </a:p>
        </p:txBody>
      </p:sp>
      <p:sp>
        <p:nvSpPr>
          <p:cNvPr id="13" name="Rounded Rectangle 12">
            <a:extLst>
              <a:ext uri="{FF2B5EF4-FFF2-40B4-BE49-F238E27FC236}">
                <a16:creationId xmlns:a16="http://schemas.microsoft.com/office/drawing/2014/main" id="{87E9D712-8F4F-684B-98A6-0027B3C2029C}"/>
              </a:ext>
            </a:extLst>
          </p:cNvPr>
          <p:cNvSpPr/>
          <p:nvPr/>
        </p:nvSpPr>
        <p:spPr>
          <a:xfrm>
            <a:off x="2575727" y="4631022"/>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Đây là một quận trung tâm của Hà Nội, gắn liền với một truyền thuyết lịch sử?</a:t>
            </a:r>
          </a:p>
        </p:txBody>
      </p:sp>
      <p:sp>
        <p:nvSpPr>
          <p:cNvPr id="14" name="Rounded Rectangle 13">
            <a:extLst>
              <a:ext uri="{FF2B5EF4-FFF2-40B4-BE49-F238E27FC236}">
                <a16:creationId xmlns:a16="http://schemas.microsoft.com/office/drawing/2014/main" id="{801123F8-779E-8B4C-BB37-3CCE9DAA0DCF}"/>
              </a:ext>
            </a:extLst>
          </p:cNvPr>
          <p:cNvSpPr/>
          <p:nvPr/>
        </p:nvSpPr>
        <p:spPr>
          <a:xfrm>
            <a:off x="2575726" y="4625649"/>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Ai là người đã cho Lê Lợi </a:t>
            </a:r>
          </a:p>
          <a:p>
            <a:pPr algn="ctr"/>
            <a:r>
              <a:rPr lang="en-VN" sz="3500" dirty="0">
                <a:latin typeface="Times New Roman" panose="02020603050405020304" pitchFamily="18" charset="0"/>
                <a:cs typeface="Times New Roman" panose="02020603050405020304" pitchFamily="18" charset="0"/>
              </a:rPr>
              <a:t>mượn gươm báu?</a:t>
            </a:r>
          </a:p>
        </p:txBody>
      </p:sp>
      <p:sp>
        <p:nvSpPr>
          <p:cNvPr id="15" name="Rounded Rectangle 14">
            <a:extLst>
              <a:ext uri="{FF2B5EF4-FFF2-40B4-BE49-F238E27FC236}">
                <a16:creationId xmlns:a16="http://schemas.microsoft.com/office/drawing/2014/main" id="{6661332C-579A-B947-9D74-5B4435E7455E}"/>
              </a:ext>
            </a:extLst>
          </p:cNvPr>
          <p:cNvSpPr/>
          <p:nvPr/>
        </p:nvSpPr>
        <p:spPr>
          <a:xfrm>
            <a:off x="2575725" y="4616486"/>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Tên cây cầu được sơn màu đỏ đặc trưng, nối liền đền Ngọc Sơn?</a:t>
            </a:r>
          </a:p>
        </p:txBody>
      </p:sp>
      <p:sp>
        <p:nvSpPr>
          <p:cNvPr id="16" name="Rounded Rectangle 15">
            <a:extLst>
              <a:ext uri="{FF2B5EF4-FFF2-40B4-BE49-F238E27FC236}">
                <a16:creationId xmlns:a16="http://schemas.microsoft.com/office/drawing/2014/main" id="{B36C207A-DB92-4B40-8F5C-3DA92F572102}"/>
              </a:ext>
            </a:extLst>
          </p:cNvPr>
          <p:cNvSpPr/>
          <p:nvPr/>
        </p:nvSpPr>
        <p:spPr>
          <a:xfrm>
            <a:off x="2575723" y="4622985"/>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“Ba lần ở ẩn Chí Linh / Mười năm khởi nghĩa, tan tành giặc Minh” là ai?</a:t>
            </a:r>
          </a:p>
        </p:txBody>
      </p:sp>
      <p:sp>
        <p:nvSpPr>
          <p:cNvPr id="17" name="Rounded Rectangle 16">
            <a:extLst>
              <a:ext uri="{FF2B5EF4-FFF2-40B4-BE49-F238E27FC236}">
                <a16:creationId xmlns:a16="http://schemas.microsoft.com/office/drawing/2014/main" id="{6A78AD2E-F21F-AF43-9960-2FA89E808D3B}"/>
              </a:ext>
            </a:extLst>
          </p:cNvPr>
          <p:cNvSpPr/>
          <p:nvPr/>
        </p:nvSpPr>
        <p:spPr>
          <a:xfrm>
            <a:off x="2575720" y="4629484"/>
            <a:ext cx="7719237" cy="13960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“Núi gì vạn cổ còn xanh / Khi xưa Lê Lợi dấy quân diệt thù” ?</a:t>
            </a:r>
          </a:p>
        </p:txBody>
      </p:sp>
      <p:graphicFrame>
        <p:nvGraphicFramePr>
          <p:cNvPr id="19" name="hàng 1">
            <a:extLst>
              <a:ext uri="{FF2B5EF4-FFF2-40B4-BE49-F238E27FC236}">
                <a16:creationId xmlns:a16="http://schemas.microsoft.com/office/drawing/2014/main" id="{AC8D0056-5773-504A-A225-C87B3D1912F4}"/>
              </a:ext>
            </a:extLst>
          </p:cNvPr>
          <p:cNvGraphicFramePr>
            <a:graphicFrameLocks noGrp="1"/>
          </p:cNvGraphicFramePr>
          <p:nvPr>
            <p:extLst>
              <p:ext uri="{D42A27DB-BD31-4B8C-83A1-F6EECF244321}">
                <p14:modId xmlns:p14="http://schemas.microsoft.com/office/powerpoint/2010/main" val="3813289457"/>
              </p:ext>
            </p:extLst>
          </p:nvPr>
        </p:nvGraphicFramePr>
        <p:xfrm>
          <a:off x="2725335" y="729714"/>
          <a:ext cx="8128003" cy="5486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07589"/>
                  </a:ext>
                </a:extLst>
              </a:tr>
            </a:tbl>
          </a:graphicData>
        </a:graphic>
      </p:graphicFrame>
      <p:graphicFrame>
        <p:nvGraphicFramePr>
          <p:cNvPr id="20" name="hàng 4">
            <a:extLst>
              <a:ext uri="{FF2B5EF4-FFF2-40B4-BE49-F238E27FC236}">
                <a16:creationId xmlns:a16="http://schemas.microsoft.com/office/drawing/2014/main" id="{35CB7F21-1EAF-744D-8D2C-4246FA723EDE}"/>
              </a:ext>
            </a:extLst>
          </p:cNvPr>
          <p:cNvGraphicFramePr>
            <a:graphicFrameLocks noGrp="1"/>
          </p:cNvGraphicFramePr>
          <p:nvPr>
            <p:extLst>
              <p:ext uri="{D42A27DB-BD31-4B8C-83A1-F6EECF244321}">
                <p14:modId xmlns:p14="http://schemas.microsoft.com/office/powerpoint/2010/main" val="3226573193"/>
              </p:ext>
            </p:extLst>
          </p:nvPr>
        </p:nvGraphicFramePr>
        <p:xfrm>
          <a:off x="2725332" y="2370004"/>
          <a:ext cx="8128003" cy="5486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0198561"/>
                  </a:ext>
                </a:extLst>
              </a:tr>
            </a:tbl>
          </a:graphicData>
        </a:graphic>
      </p:graphicFrame>
      <p:graphicFrame>
        <p:nvGraphicFramePr>
          <p:cNvPr id="21" name="hàng 2">
            <a:extLst>
              <a:ext uri="{FF2B5EF4-FFF2-40B4-BE49-F238E27FC236}">
                <a16:creationId xmlns:a16="http://schemas.microsoft.com/office/drawing/2014/main" id="{03279B50-1C43-804E-B6EC-D51817CF9879}"/>
              </a:ext>
            </a:extLst>
          </p:cNvPr>
          <p:cNvGraphicFramePr>
            <a:graphicFrameLocks noGrp="1"/>
          </p:cNvGraphicFramePr>
          <p:nvPr>
            <p:extLst>
              <p:ext uri="{D42A27DB-BD31-4B8C-83A1-F6EECF244321}">
                <p14:modId xmlns:p14="http://schemas.microsoft.com/office/powerpoint/2010/main" val="126448720"/>
              </p:ext>
            </p:extLst>
          </p:nvPr>
        </p:nvGraphicFramePr>
        <p:xfrm>
          <a:off x="2725334" y="1275542"/>
          <a:ext cx="8128003" cy="5486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1616069"/>
                  </a:ext>
                </a:extLst>
              </a:tr>
            </a:tbl>
          </a:graphicData>
        </a:graphic>
      </p:graphicFrame>
      <p:graphicFrame>
        <p:nvGraphicFramePr>
          <p:cNvPr id="22" name="hàng 3">
            <a:extLst>
              <a:ext uri="{FF2B5EF4-FFF2-40B4-BE49-F238E27FC236}">
                <a16:creationId xmlns:a16="http://schemas.microsoft.com/office/drawing/2014/main" id="{67EA1340-0572-9B4E-803A-87A6BB0B1F00}"/>
              </a:ext>
            </a:extLst>
          </p:cNvPr>
          <p:cNvGraphicFramePr>
            <a:graphicFrameLocks noGrp="1"/>
          </p:cNvGraphicFramePr>
          <p:nvPr>
            <p:extLst>
              <p:ext uri="{D42A27DB-BD31-4B8C-83A1-F6EECF244321}">
                <p14:modId xmlns:p14="http://schemas.microsoft.com/office/powerpoint/2010/main" val="1675231927"/>
              </p:ext>
            </p:extLst>
          </p:nvPr>
        </p:nvGraphicFramePr>
        <p:xfrm>
          <a:off x="2725334" y="1824182"/>
          <a:ext cx="8128003" cy="5486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384176"/>
                  </a:ext>
                </a:extLst>
              </a:tr>
            </a:tbl>
          </a:graphicData>
        </a:graphic>
      </p:graphicFrame>
      <p:graphicFrame>
        <p:nvGraphicFramePr>
          <p:cNvPr id="23" name="hàng 5">
            <a:extLst>
              <a:ext uri="{FF2B5EF4-FFF2-40B4-BE49-F238E27FC236}">
                <a16:creationId xmlns:a16="http://schemas.microsoft.com/office/drawing/2014/main" id="{DF27A821-4411-2F4F-A634-DBE7DD741BB8}"/>
              </a:ext>
            </a:extLst>
          </p:cNvPr>
          <p:cNvGraphicFramePr>
            <a:graphicFrameLocks noGrp="1"/>
          </p:cNvGraphicFramePr>
          <p:nvPr>
            <p:extLst>
              <p:ext uri="{D42A27DB-BD31-4B8C-83A1-F6EECF244321}">
                <p14:modId xmlns:p14="http://schemas.microsoft.com/office/powerpoint/2010/main" val="2774035236"/>
              </p:ext>
            </p:extLst>
          </p:nvPr>
        </p:nvGraphicFramePr>
        <p:xfrm>
          <a:off x="2725328" y="2921459"/>
          <a:ext cx="8128003" cy="5486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784552"/>
                  </a:ext>
                </a:extLst>
              </a:tr>
            </a:tbl>
          </a:graphicData>
        </a:graphic>
      </p:graphicFrame>
      <p:graphicFrame>
        <p:nvGraphicFramePr>
          <p:cNvPr id="24" name="hàng 6">
            <a:extLst>
              <a:ext uri="{FF2B5EF4-FFF2-40B4-BE49-F238E27FC236}">
                <a16:creationId xmlns:a16="http://schemas.microsoft.com/office/drawing/2014/main" id="{CAEEB25E-58E4-4D48-98D8-1721ED3C860A}"/>
              </a:ext>
            </a:extLst>
          </p:cNvPr>
          <p:cNvGraphicFramePr>
            <a:graphicFrameLocks noGrp="1"/>
          </p:cNvGraphicFramePr>
          <p:nvPr>
            <p:extLst>
              <p:ext uri="{D42A27DB-BD31-4B8C-83A1-F6EECF244321}">
                <p14:modId xmlns:p14="http://schemas.microsoft.com/office/powerpoint/2010/main" val="3230357243"/>
              </p:ext>
            </p:extLst>
          </p:nvPr>
        </p:nvGraphicFramePr>
        <p:xfrm>
          <a:off x="2725328" y="3464877"/>
          <a:ext cx="8128003" cy="548640"/>
        </p:xfrm>
        <a:graphic>
          <a:graphicData uri="http://schemas.openxmlformats.org/drawingml/2006/table">
            <a:tbl>
              <a:tblPr firstRow="1" bandRow="1">
                <a:tableStyleId>{00A15C55-8517-42AA-B614-E9B94910E393}</a:tableStyleId>
              </a:tblPr>
              <a:tblGrid>
                <a:gridCol w="625231">
                  <a:extLst>
                    <a:ext uri="{9D8B030D-6E8A-4147-A177-3AD203B41FA5}">
                      <a16:colId xmlns:a16="http://schemas.microsoft.com/office/drawing/2014/main" val="1158972479"/>
                    </a:ext>
                  </a:extLst>
                </a:gridCol>
                <a:gridCol w="625231">
                  <a:extLst>
                    <a:ext uri="{9D8B030D-6E8A-4147-A177-3AD203B41FA5}">
                      <a16:colId xmlns:a16="http://schemas.microsoft.com/office/drawing/2014/main" val="3551004043"/>
                    </a:ext>
                  </a:extLst>
                </a:gridCol>
                <a:gridCol w="625231">
                  <a:extLst>
                    <a:ext uri="{9D8B030D-6E8A-4147-A177-3AD203B41FA5}">
                      <a16:colId xmlns:a16="http://schemas.microsoft.com/office/drawing/2014/main" val="2078192588"/>
                    </a:ext>
                  </a:extLst>
                </a:gridCol>
                <a:gridCol w="625231">
                  <a:extLst>
                    <a:ext uri="{9D8B030D-6E8A-4147-A177-3AD203B41FA5}">
                      <a16:colId xmlns:a16="http://schemas.microsoft.com/office/drawing/2014/main" val="1236239152"/>
                    </a:ext>
                  </a:extLst>
                </a:gridCol>
                <a:gridCol w="625231">
                  <a:extLst>
                    <a:ext uri="{9D8B030D-6E8A-4147-A177-3AD203B41FA5}">
                      <a16:colId xmlns:a16="http://schemas.microsoft.com/office/drawing/2014/main" val="3897813413"/>
                    </a:ext>
                  </a:extLst>
                </a:gridCol>
                <a:gridCol w="625231">
                  <a:extLst>
                    <a:ext uri="{9D8B030D-6E8A-4147-A177-3AD203B41FA5}">
                      <a16:colId xmlns:a16="http://schemas.microsoft.com/office/drawing/2014/main" val="1445022914"/>
                    </a:ext>
                  </a:extLst>
                </a:gridCol>
                <a:gridCol w="625231">
                  <a:extLst>
                    <a:ext uri="{9D8B030D-6E8A-4147-A177-3AD203B41FA5}">
                      <a16:colId xmlns:a16="http://schemas.microsoft.com/office/drawing/2014/main" val="4051121613"/>
                    </a:ext>
                  </a:extLst>
                </a:gridCol>
                <a:gridCol w="625231">
                  <a:extLst>
                    <a:ext uri="{9D8B030D-6E8A-4147-A177-3AD203B41FA5}">
                      <a16:colId xmlns:a16="http://schemas.microsoft.com/office/drawing/2014/main" val="3271736952"/>
                    </a:ext>
                  </a:extLst>
                </a:gridCol>
                <a:gridCol w="625231">
                  <a:extLst>
                    <a:ext uri="{9D8B030D-6E8A-4147-A177-3AD203B41FA5}">
                      <a16:colId xmlns:a16="http://schemas.microsoft.com/office/drawing/2014/main" val="1131984281"/>
                    </a:ext>
                  </a:extLst>
                </a:gridCol>
                <a:gridCol w="625231">
                  <a:extLst>
                    <a:ext uri="{9D8B030D-6E8A-4147-A177-3AD203B41FA5}">
                      <a16:colId xmlns:a16="http://schemas.microsoft.com/office/drawing/2014/main" val="4212967418"/>
                    </a:ext>
                  </a:extLst>
                </a:gridCol>
                <a:gridCol w="625231">
                  <a:extLst>
                    <a:ext uri="{9D8B030D-6E8A-4147-A177-3AD203B41FA5}">
                      <a16:colId xmlns:a16="http://schemas.microsoft.com/office/drawing/2014/main" val="3627298280"/>
                    </a:ext>
                  </a:extLst>
                </a:gridCol>
                <a:gridCol w="625231">
                  <a:extLst>
                    <a:ext uri="{9D8B030D-6E8A-4147-A177-3AD203B41FA5}">
                      <a16:colId xmlns:a16="http://schemas.microsoft.com/office/drawing/2014/main" val="1956495527"/>
                    </a:ext>
                  </a:extLst>
                </a:gridCol>
                <a:gridCol w="625231">
                  <a:extLst>
                    <a:ext uri="{9D8B030D-6E8A-4147-A177-3AD203B41FA5}">
                      <a16:colId xmlns:a16="http://schemas.microsoft.com/office/drawing/2014/main" val="105224844"/>
                    </a:ext>
                  </a:extLst>
                </a:gridCol>
              </a:tblGrid>
              <a:tr h="370840">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3543641"/>
                  </a:ext>
                </a:extLst>
              </a:tr>
            </a:tbl>
          </a:graphicData>
        </a:graphic>
      </p:graphicFrame>
      <p:graphicFrame>
        <p:nvGraphicFramePr>
          <p:cNvPr id="25" name="Table 25">
            <a:extLst>
              <a:ext uri="{FF2B5EF4-FFF2-40B4-BE49-F238E27FC236}">
                <a16:creationId xmlns:a16="http://schemas.microsoft.com/office/drawing/2014/main" id="{F49021AD-C449-024C-9A44-62268962B69F}"/>
              </a:ext>
            </a:extLst>
          </p:cNvPr>
          <p:cNvGraphicFramePr>
            <a:graphicFrameLocks noGrp="1"/>
          </p:cNvGraphicFramePr>
          <p:nvPr>
            <p:extLst>
              <p:ext uri="{D42A27DB-BD31-4B8C-83A1-F6EECF244321}">
                <p14:modId xmlns:p14="http://schemas.microsoft.com/office/powerpoint/2010/main" val="2665866957"/>
              </p:ext>
            </p:extLst>
          </p:nvPr>
        </p:nvGraphicFramePr>
        <p:xfrm>
          <a:off x="5228678" y="5048390"/>
          <a:ext cx="6319518" cy="970616"/>
        </p:xfrm>
        <a:graphic>
          <a:graphicData uri="http://schemas.openxmlformats.org/drawingml/2006/table">
            <a:tbl>
              <a:tblPr firstRow="1" bandRow="1">
                <a:tableStyleId>{00A15C55-8517-42AA-B614-E9B94910E393}</a:tableStyleId>
              </a:tblPr>
              <a:tblGrid>
                <a:gridCol w="1053253">
                  <a:extLst>
                    <a:ext uri="{9D8B030D-6E8A-4147-A177-3AD203B41FA5}">
                      <a16:colId xmlns:a16="http://schemas.microsoft.com/office/drawing/2014/main" val="3265031928"/>
                    </a:ext>
                  </a:extLst>
                </a:gridCol>
                <a:gridCol w="1053253">
                  <a:extLst>
                    <a:ext uri="{9D8B030D-6E8A-4147-A177-3AD203B41FA5}">
                      <a16:colId xmlns:a16="http://schemas.microsoft.com/office/drawing/2014/main" val="3435880097"/>
                    </a:ext>
                  </a:extLst>
                </a:gridCol>
                <a:gridCol w="1053253">
                  <a:extLst>
                    <a:ext uri="{9D8B030D-6E8A-4147-A177-3AD203B41FA5}">
                      <a16:colId xmlns:a16="http://schemas.microsoft.com/office/drawing/2014/main" val="55490275"/>
                    </a:ext>
                  </a:extLst>
                </a:gridCol>
                <a:gridCol w="1053253">
                  <a:extLst>
                    <a:ext uri="{9D8B030D-6E8A-4147-A177-3AD203B41FA5}">
                      <a16:colId xmlns:a16="http://schemas.microsoft.com/office/drawing/2014/main" val="1542490026"/>
                    </a:ext>
                  </a:extLst>
                </a:gridCol>
                <a:gridCol w="1053253">
                  <a:extLst>
                    <a:ext uri="{9D8B030D-6E8A-4147-A177-3AD203B41FA5}">
                      <a16:colId xmlns:a16="http://schemas.microsoft.com/office/drawing/2014/main" val="2987260784"/>
                    </a:ext>
                  </a:extLst>
                </a:gridCol>
                <a:gridCol w="1053253">
                  <a:extLst>
                    <a:ext uri="{9D8B030D-6E8A-4147-A177-3AD203B41FA5}">
                      <a16:colId xmlns:a16="http://schemas.microsoft.com/office/drawing/2014/main" val="2969125290"/>
                    </a:ext>
                  </a:extLst>
                </a:gridCol>
              </a:tblGrid>
              <a:tr h="970616">
                <a:tc>
                  <a:txBody>
                    <a:bodyPr/>
                    <a:lstStyle/>
                    <a:p>
                      <a:pPr algn="ctr"/>
                      <a:r>
                        <a:rPr lang="en-VN" sz="4500" dirty="0">
                          <a:solidFill>
                            <a:schemeClr val="tx1"/>
                          </a:solidFill>
                          <a:latin typeface="Times New Roman" panose="02020603050405020304" pitchFamily="18" charset="0"/>
                          <a:cs typeface="Times New Roman" panose="02020603050405020304" pitchFamily="18" charset="0"/>
                        </a:rPr>
                        <a:t>H</a:t>
                      </a:r>
                    </a:p>
                  </a:txBody>
                  <a:tcPr anchor="ctr"/>
                </a:tc>
                <a:tc>
                  <a:txBody>
                    <a:bodyPr/>
                    <a:lstStyle/>
                    <a:p>
                      <a:pPr algn="ctr"/>
                      <a:r>
                        <a:rPr lang="en-VN" sz="4500" dirty="0">
                          <a:solidFill>
                            <a:schemeClr val="tx1"/>
                          </a:solidFill>
                          <a:latin typeface="Times New Roman" panose="02020603050405020304" pitchFamily="18" charset="0"/>
                          <a:cs typeface="Times New Roman" panose="02020603050405020304" pitchFamily="18" charset="0"/>
                        </a:rPr>
                        <a:t>Ồ</a:t>
                      </a:r>
                    </a:p>
                  </a:txBody>
                  <a:tcPr anchor="ctr"/>
                </a:tc>
                <a:tc>
                  <a:txBody>
                    <a:bodyPr/>
                    <a:lstStyle/>
                    <a:p>
                      <a:pPr algn="ctr"/>
                      <a:r>
                        <a:rPr lang="en-VN" sz="4500" dirty="0">
                          <a:solidFill>
                            <a:schemeClr val="tx1"/>
                          </a:solidFill>
                          <a:latin typeface="Times New Roman" panose="02020603050405020304" pitchFamily="18" charset="0"/>
                          <a:cs typeface="Times New Roman" panose="02020603050405020304" pitchFamily="18" charset="0"/>
                        </a:rPr>
                        <a:t>G</a:t>
                      </a:r>
                    </a:p>
                  </a:txBody>
                  <a:tcPr anchor="ctr"/>
                </a:tc>
                <a:tc>
                  <a:txBody>
                    <a:bodyPr/>
                    <a:lstStyle/>
                    <a:p>
                      <a:pPr algn="ctr"/>
                      <a:r>
                        <a:rPr lang="en-VN" sz="4500" dirty="0">
                          <a:solidFill>
                            <a:schemeClr val="tx1"/>
                          </a:solidFill>
                          <a:latin typeface="Times New Roman" panose="02020603050405020304" pitchFamily="18" charset="0"/>
                          <a:cs typeface="Times New Roman" panose="02020603050405020304" pitchFamily="18" charset="0"/>
                        </a:rPr>
                        <a:t>Ư</a:t>
                      </a:r>
                    </a:p>
                  </a:txBody>
                  <a:tcPr anchor="ctr"/>
                </a:tc>
                <a:tc>
                  <a:txBody>
                    <a:bodyPr/>
                    <a:lstStyle/>
                    <a:p>
                      <a:pPr algn="ctr"/>
                      <a:r>
                        <a:rPr lang="en-VN" sz="4500" dirty="0">
                          <a:solidFill>
                            <a:schemeClr val="tx1"/>
                          </a:solidFill>
                          <a:latin typeface="Times New Roman" panose="02020603050405020304" pitchFamily="18" charset="0"/>
                          <a:cs typeface="Times New Roman" panose="02020603050405020304" pitchFamily="18" charset="0"/>
                        </a:rPr>
                        <a:t>Ơ</a:t>
                      </a:r>
                    </a:p>
                  </a:txBody>
                  <a:tcPr anchor="ctr"/>
                </a:tc>
                <a:tc>
                  <a:txBody>
                    <a:bodyPr/>
                    <a:lstStyle/>
                    <a:p>
                      <a:pPr algn="ctr"/>
                      <a:r>
                        <a:rPr lang="en-VN" sz="4500" dirty="0">
                          <a:solidFill>
                            <a:schemeClr val="tx1"/>
                          </a:solidFill>
                          <a:latin typeface="Times New Roman" panose="02020603050405020304" pitchFamily="18" charset="0"/>
                          <a:cs typeface="Times New Roman" panose="02020603050405020304" pitchFamily="18" charset="0"/>
                        </a:rPr>
                        <a:t>M</a:t>
                      </a:r>
                    </a:p>
                  </a:txBody>
                  <a:tcPr anchor="ctr"/>
                </a:tc>
                <a:extLst>
                  <a:ext uri="{0D108BD9-81ED-4DB2-BD59-A6C34878D82A}">
                    <a16:rowId xmlns:a16="http://schemas.microsoft.com/office/drawing/2014/main" val="617442372"/>
                  </a:ext>
                </a:extLst>
              </a:tr>
            </a:tbl>
          </a:graphicData>
        </a:graphic>
      </p:graphicFrame>
      <p:pic>
        <p:nvPicPr>
          <p:cNvPr id="1026" name="Picture 2" descr="Hồ Gươm ở Quận Hoàn Kiếm, Hà Nội | Foody.vn">
            <a:extLst>
              <a:ext uri="{FF2B5EF4-FFF2-40B4-BE49-F238E27FC236}">
                <a16:creationId xmlns:a16="http://schemas.microsoft.com/office/drawing/2014/main" id="{7B4CBDC1-1B4A-1543-81C1-B7644AD9B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04" y="4213407"/>
            <a:ext cx="4163048" cy="2385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063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grpId="1" nodeType="clickEffect">
                                  <p:stCondLst>
                                    <p:cond delay="0"/>
                                  </p:stCondLst>
                                  <p:childTnLst>
                                    <p:animEffect transition="out" filter="wheel(1)">
                                      <p:cBhvr>
                                        <p:cTn id="25" dur="2000"/>
                                        <p:tgtEl>
                                          <p:spTgt spid="12"/>
                                        </p:tgtEl>
                                      </p:cBhvr>
                                    </p:animEffect>
                                    <p:set>
                                      <p:cBhvr>
                                        <p:cTn id="26" dur="1" fill="hold">
                                          <p:stCondLst>
                                            <p:cond delay="1999"/>
                                          </p:stCondLst>
                                        </p:cTn>
                                        <p:tgtEl>
                                          <p:spTgt spid="12"/>
                                        </p:tgtEl>
                                        <p:attrNameLst>
                                          <p:attrName>style.visibility</p:attrName>
                                        </p:attrNameLst>
                                      </p:cBhvr>
                                      <p:to>
                                        <p:strVal val="hidden"/>
                                      </p:to>
                                    </p:set>
                                  </p:childTnLst>
                                </p:cTn>
                              </p:par>
                              <p:par>
                                <p:cTn id="27" presetID="14" presetClass="exit" presetSubtype="10" fill="hold" nodeType="withEffect">
                                  <p:stCondLst>
                                    <p:cond delay="0"/>
                                  </p:stCondLst>
                                  <p:childTnLst>
                                    <p:animEffect transition="out" filter="randombar(horizontal)">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45" presetClass="exit" presetSubtype="0" fill="hold" grpId="1" nodeType="clickEffect">
                                  <p:stCondLst>
                                    <p:cond delay="0"/>
                                  </p:stCondLst>
                                  <p:childTnLst>
                                    <p:animEffect transition="out" filter="fade">
                                      <p:cBhvr>
                                        <p:cTn id="42" dur="2000"/>
                                        <p:tgtEl>
                                          <p:spTgt spid="13"/>
                                        </p:tgtEl>
                                      </p:cBhvr>
                                    </p:animEffect>
                                    <p:anim calcmode="lin" valueType="num">
                                      <p:cBhvr>
                                        <p:cTn id="43"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13"/>
                                        </p:tgtEl>
                                        <p:attrNameLst>
                                          <p:attrName>ppt_h</p:attrName>
                                        </p:attrNameLst>
                                      </p:cBhvr>
                                      <p:tavLst>
                                        <p:tav tm="0">
                                          <p:val>
                                            <p:strVal val="ppt_h"/>
                                          </p:val>
                                        </p:tav>
                                        <p:tav tm="100000">
                                          <p:val>
                                            <p:strVal val="ppt_h"/>
                                          </p:val>
                                        </p:tav>
                                      </p:tavLst>
                                    </p:anim>
                                    <p:set>
                                      <p:cBhvr>
                                        <p:cTn id="45" dur="1" fill="hold">
                                          <p:stCondLst>
                                            <p:cond delay="1999"/>
                                          </p:stCondLst>
                                        </p:cTn>
                                        <p:tgtEl>
                                          <p:spTgt spid="13"/>
                                        </p:tgtEl>
                                        <p:attrNameLst>
                                          <p:attrName>style.visibility</p:attrName>
                                        </p:attrNameLst>
                                      </p:cBhvr>
                                      <p:to>
                                        <p:strVal val="hidden"/>
                                      </p:to>
                                    </p:set>
                                  </p:childTnLst>
                                </p:cTn>
                              </p:par>
                              <p:par>
                                <p:cTn id="46" presetID="6" presetClass="exit" presetSubtype="32" fill="hold" nodeType="withEffect">
                                  <p:stCondLst>
                                    <p:cond delay="0"/>
                                  </p:stCondLst>
                                  <p:childTnLst>
                                    <p:animEffect transition="out" filter="circle(out)">
                                      <p:cBhvr>
                                        <p:cTn id="47" dur="2000"/>
                                        <p:tgtEl>
                                          <p:spTgt spid="21"/>
                                        </p:tgtEl>
                                      </p:cBhvr>
                                    </p:animEffect>
                                    <p:set>
                                      <p:cBhvr>
                                        <p:cTn id="48"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45" presetClass="exit" presetSubtype="0" fill="hold" grpId="1" nodeType="clickEffect">
                                  <p:stCondLst>
                                    <p:cond delay="0"/>
                                  </p:stCondLst>
                                  <p:childTnLst>
                                    <p:animEffect transition="out" filter="fade">
                                      <p:cBhvr>
                                        <p:cTn id="62" dur="2000"/>
                                        <p:tgtEl>
                                          <p:spTgt spid="14"/>
                                        </p:tgtEl>
                                      </p:cBhvr>
                                    </p:animEffect>
                                    <p:anim calcmode="lin" valueType="num">
                                      <p:cBhvr>
                                        <p:cTn id="63" dur="2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4" dur="2000"/>
                                        <p:tgtEl>
                                          <p:spTgt spid="14"/>
                                        </p:tgtEl>
                                        <p:attrNameLst>
                                          <p:attrName>ppt_h</p:attrName>
                                        </p:attrNameLst>
                                      </p:cBhvr>
                                      <p:tavLst>
                                        <p:tav tm="0">
                                          <p:val>
                                            <p:strVal val="ppt_h"/>
                                          </p:val>
                                        </p:tav>
                                        <p:tav tm="100000">
                                          <p:val>
                                            <p:strVal val="ppt_h"/>
                                          </p:val>
                                        </p:tav>
                                      </p:tavLst>
                                    </p:anim>
                                    <p:set>
                                      <p:cBhvr>
                                        <p:cTn id="65" dur="1" fill="hold">
                                          <p:stCondLst>
                                            <p:cond delay="1999"/>
                                          </p:stCondLst>
                                        </p:cTn>
                                        <p:tgtEl>
                                          <p:spTgt spid="14"/>
                                        </p:tgtEl>
                                        <p:attrNameLst>
                                          <p:attrName>style.visibility</p:attrName>
                                        </p:attrNameLst>
                                      </p:cBhvr>
                                      <p:to>
                                        <p:strVal val="hidden"/>
                                      </p:to>
                                    </p:set>
                                  </p:childTnLst>
                                </p:cTn>
                              </p:par>
                              <p:par>
                                <p:cTn id="66" presetID="21" presetClass="exit" presetSubtype="1" fill="hold" nodeType="withEffect">
                                  <p:stCondLst>
                                    <p:cond delay="0"/>
                                  </p:stCondLst>
                                  <p:childTnLst>
                                    <p:animEffect transition="out" filter="wheel(1)">
                                      <p:cBhvr>
                                        <p:cTn id="67" dur="2000"/>
                                        <p:tgtEl>
                                          <p:spTgt spid="22"/>
                                        </p:tgtEl>
                                      </p:cBhvr>
                                    </p:animEffect>
                                    <p:set>
                                      <p:cBhvr>
                                        <p:cTn id="6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linds(horizontal)">
                                      <p:cBhvr>
                                        <p:cTn id="74" dur="500"/>
                                        <p:tgtEl>
                                          <p:spTgt spid="15"/>
                                        </p:tgtEl>
                                      </p:cBhvr>
                                    </p:animEffec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55" presetClass="exit" presetSubtype="0" fill="hold" grpId="1" nodeType="clickEffect">
                                  <p:stCondLst>
                                    <p:cond delay="0"/>
                                  </p:stCondLst>
                                  <p:childTnLst>
                                    <p:anim calcmode="lin" valueType="num">
                                      <p:cBhvr>
                                        <p:cTn id="79" dur="1000"/>
                                        <p:tgtEl>
                                          <p:spTgt spid="15"/>
                                        </p:tgtEl>
                                        <p:attrNameLst>
                                          <p:attrName>ppt_w</p:attrName>
                                        </p:attrNameLst>
                                      </p:cBhvr>
                                      <p:tavLst>
                                        <p:tav tm="0">
                                          <p:val>
                                            <p:strVal val="ppt_w"/>
                                          </p:val>
                                        </p:tav>
                                        <p:tav tm="100000">
                                          <p:val>
                                            <p:strVal val="ppt_w*0.70"/>
                                          </p:val>
                                        </p:tav>
                                      </p:tavLst>
                                    </p:anim>
                                    <p:anim calcmode="lin" valueType="num">
                                      <p:cBhvr>
                                        <p:cTn id="80" dur="1000"/>
                                        <p:tgtEl>
                                          <p:spTgt spid="15"/>
                                        </p:tgtEl>
                                        <p:attrNameLst>
                                          <p:attrName>ppt_h</p:attrName>
                                        </p:attrNameLst>
                                      </p:cBhvr>
                                      <p:tavLst>
                                        <p:tav tm="0">
                                          <p:val>
                                            <p:strVal val="ppt_h"/>
                                          </p:val>
                                        </p:tav>
                                        <p:tav tm="100000">
                                          <p:val>
                                            <p:strVal val="ppt_h"/>
                                          </p:val>
                                        </p:tav>
                                      </p:tavLst>
                                    </p:anim>
                                    <p:animEffect transition="out" filter="fade">
                                      <p:cBhvr>
                                        <p:cTn id="81" dur="1000"/>
                                        <p:tgtEl>
                                          <p:spTgt spid="15"/>
                                        </p:tgtEl>
                                      </p:cBhvr>
                                    </p:animEffect>
                                    <p:set>
                                      <p:cBhvr>
                                        <p:cTn id="82" dur="1" fill="hold">
                                          <p:stCondLst>
                                            <p:cond delay="999"/>
                                          </p:stCondLst>
                                        </p:cTn>
                                        <p:tgtEl>
                                          <p:spTgt spid="15"/>
                                        </p:tgtEl>
                                        <p:attrNameLst>
                                          <p:attrName>style.visibility</p:attrName>
                                        </p:attrNameLst>
                                      </p:cBhvr>
                                      <p:to>
                                        <p:strVal val="hidden"/>
                                      </p:to>
                                    </p:set>
                                  </p:childTnLst>
                                </p:cTn>
                              </p:par>
                              <p:par>
                                <p:cTn id="83" presetID="21" presetClass="exit" presetSubtype="1" fill="hold" nodeType="withEffect">
                                  <p:stCondLst>
                                    <p:cond delay="0"/>
                                  </p:stCondLst>
                                  <p:childTnLst>
                                    <p:animEffect transition="out" filter="wheel(1)">
                                      <p:cBhvr>
                                        <p:cTn id="84" dur="2000"/>
                                        <p:tgtEl>
                                          <p:spTgt spid="20"/>
                                        </p:tgtEl>
                                      </p:cBhvr>
                                    </p:animEffect>
                                    <p:set>
                                      <p:cBhvr>
                                        <p:cTn id="85"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9"/>
                    </p:tgtEl>
                  </p:cond>
                </p:stCondLst>
                <p:endSync evt="end" delay="0">
                  <p:rtn val="all"/>
                </p:endSync>
                <p:childTnLst>
                  <p:par>
                    <p:cTn id="87" fill="hold">
                      <p:stCondLst>
                        <p:cond delay="0"/>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21" presetClass="exit" presetSubtype="1" fill="hold" grpId="1" nodeType="clickEffect">
                                  <p:stCondLst>
                                    <p:cond delay="0"/>
                                  </p:stCondLst>
                                  <p:childTnLst>
                                    <p:animEffect transition="out" filter="wheel(1)">
                                      <p:cBhvr>
                                        <p:cTn id="97" dur="2000"/>
                                        <p:tgtEl>
                                          <p:spTgt spid="16"/>
                                        </p:tgtEl>
                                      </p:cBhvr>
                                    </p:animEffect>
                                    <p:set>
                                      <p:cBhvr>
                                        <p:cTn id="98" dur="1" fill="hold">
                                          <p:stCondLst>
                                            <p:cond delay="1999"/>
                                          </p:stCondLst>
                                        </p:cTn>
                                        <p:tgtEl>
                                          <p:spTgt spid="16"/>
                                        </p:tgtEl>
                                        <p:attrNameLst>
                                          <p:attrName>style.visibility</p:attrName>
                                        </p:attrNameLst>
                                      </p:cBhvr>
                                      <p:to>
                                        <p:strVal val="hidden"/>
                                      </p:to>
                                    </p:set>
                                  </p:childTnLst>
                                </p:cTn>
                              </p:par>
                              <p:par>
                                <p:cTn id="99" presetID="6" presetClass="exit" presetSubtype="32" fill="hold" nodeType="withEffect">
                                  <p:stCondLst>
                                    <p:cond delay="0"/>
                                  </p:stCondLst>
                                  <p:childTnLst>
                                    <p:animEffect transition="out" filter="circle(out)">
                                      <p:cBhvr>
                                        <p:cTn id="100" dur="2000"/>
                                        <p:tgtEl>
                                          <p:spTgt spid="23"/>
                                        </p:tgtEl>
                                      </p:cBhvr>
                                    </p:animEffect>
                                    <p:set>
                                      <p:cBhvr>
                                        <p:cTn id="101" dur="1" fill="hold">
                                          <p:stCondLst>
                                            <p:cond delay="1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2" restart="whenNotActive" fill="hold" evtFilter="cancelBubble" nodeType="interactiveSeq">
                <p:stCondLst>
                  <p:cond evt="onClick" delay="0">
                    <p:tgtEl>
                      <p:spTgt spid="10"/>
                    </p:tgtEl>
                  </p:cond>
                </p:stCondLst>
                <p:endSync evt="end" delay="0">
                  <p:rtn val="all"/>
                </p:endSync>
                <p:childTnLst>
                  <p:par>
                    <p:cTn id="103" fill="hold">
                      <p:stCondLst>
                        <p:cond delay="0"/>
                      </p:stCondLst>
                      <p:childTnLst>
                        <p:par>
                          <p:cTn id="104" fill="hold">
                            <p:stCondLst>
                              <p:cond delay="0"/>
                            </p:stCondLst>
                            <p:childTnLst>
                              <p:par>
                                <p:cTn id="105" presetID="5" presetClass="entr" presetSubtype="10"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checkerboard(across)">
                                      <p:cBhvr>
                                        <p:cTn id="107" dur="500"/>
                                        <p:tgtEl>
                                          <p:spTgt spid="17"/>
                                        </p:tgtEl>
                                      </p:cBhvr>
                                    </p:animEffec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24"/>
                    </p:tgtEl>
                  </p:cond>
                </p:stCondLst>
                <p:endSync evt="end" delay="0">
                  <p:rtn val="all"/>
                </p:endSync>
                <p:childTnLst>
                  <p:par>
                    <p:cTn id="109" fill="hold">
                      <p:stCondLst>
                        <p:cond delay="0"/>
                      </p:stCondLst>
                      <p:childTnLst>
                        <p:par>
                          <p:cTn id="110" fill="hold">
                            <p:stCondLst>
                              <p:cond delay="0"/>
                            </p:stCondLst>
                            <p:childTnLst>
                              <p:par>
                                <p:cTn id="111" presetID="53" presetClass="exit" presetSubtype="32" fill="hold" grpId="1" nodeType="clickEffect">
                                  <p:stCondLst>
                                    <p:cond delay="0"/>
                                  </p:stCondLst>
                                  <p:childTnLst>
                                    <p:anim calcmode="lin" valueType="num">
                                      <p:cBhvr>
                                        <p:cTn id="112" dur="500"/>
                                        <p:tgtEl>
                                          <p:spTgt spid="17"/>
                                        </p:tgtEl>
                                        <p:attrNameLst>
                                          <p:attrName>ppt_w</p:attrName>
                                        </p:attrNameLst>
                                      </p:cBhvr>
                                      <p:tavLst>
                                        <p:tav tm="0">
                                          <p:val>
                                            <p:strVal val="ppt_w"/>
                                          </p:val>
                                        </p:tav>
                                        <p:tav tm="100000">
                                          <p:val>
                                            <p:fltVal val="0"/>
                                          </p:val>
                                        </p:tav>
                                      </p:tavLst>
                                    </p:anim>
                                    <p:anim calcmode="lin" valueType="num">
                                      <p:cBhvr>
                                        <p:cTn id="113" dur="500"/>
                                        <p:tgtEl>
                                          <p:spTgt spid="17"/>
                                        </p:tgtEl>
                                        <p:attrNameLst>
                                          <p:attrName>ppt_h</p:attrName>
                                        </p:attrNameLst>
                                      </p:cBhvr>
                                      <p:tavLst>
                                        <p:tav tm="0">
                                          <p:val>
                                            <p:strVal val="ppt_h"/>
                                          </p:val>
                                        </p:tav>
                                        <p:tav tm="100000">
                                          <p:val>
                                            <p:fltVal val="0"/>
                                          </p:val>
                                        </p:tav>
                                      </p:tavLst>
                                    </p:anim>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24"/>
                                        </p:tgtEl>
                                        <p:attrNameLst>
                                          <p:attrName>ppt_w</p:attrName>
                                        </p:attrNameLst>
                                      </p:cBhvr>
                                      <p:tavLst>
                                        <p:tav tm="0">
                                          <p:val>
                                            <p:strVal val="ppt_w"/>
                                          </p:val>
                                        </p:tav>
                                        <p:tav tm="100000">
                                          <p:val>
                                            <p:fltVal val="0"/>
                                          </p:val>
                                        </p:tav>
                                      </p:tavLst>
                                    </p:anim>
                                    <p:anim calcmode="lin" valueType="num">
                                      <p:cBhvr>
                                        <p:cTn id="118" dur="500"/>
                                        <p:tgtEl>
                                          <p:spTgt spid="24"/>
                                        </p:tgtEl>
                                        <p:attrNameLst>
                                          <p:attrName>ppt_h</p:attrName>
                                        </p:attrNameLst>
                                      </p:cBhvr>
                                      <p:tavLst>
                                        <p:tav tm="0">
                                          <p:val>
                                            <p:strVal val="ppt_h"/>
                                          </p:val>
                                        </p:tav>
                                        <p:tav tm="100000">
                                          <p:val>
                                            <p:fltVal val="0"/>
                                          </p:val>
                                        </p:tav>
                                      </p:tavLst>
                                    </p:anim>
                                    <p:animEffect transition="out" filter="fade">
                                      <p:cBhvr>
                                        <p:cTn id="119" dur="500"/>
                                        <p:tgtEl>
                                          <p:spTgt spid="24"/>
                                        </p:tgtEl>
                                      </p:cBhvr>
                                    </p:animEffect>
                                    <p:set>
                                      <p:cBhvr>
                                        <p:cTn id="12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Tranh sứ tháp rùa Hà nội - Gốm sứ lợi an | 0974813341">
            <a:extLst>
              <a:ext uri="{FF2B5EF4-FFF2-40B4-BE49-F238E27FC236}">
                <a16:creationId xmlns:a16="http://schemas.microsoft.com/office/drawing/2014/main" id="{1FFA800A-277A-B94E-BBE5-84689F8C6C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412" name="Picture 4" descr="Tranh Phong Cảnh Hồ Gươm Hà Nội">
            <a:extLst>
              <a:ext uri="{FF2B5EF4-FFF2-40B4-BE49-F238E27FC236}">
                <a16:creationId xmlns:a16="http://schemas.microsoft.com/office/drawing/2014/main" id="{10DEF3FF-D3B0-324C-8B7B-0697F5023C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52" r="22274" b="-1"/>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E66F31-E8E6-684E-8222-77F6E3A04C71}"/>
              </a:ext>
            </a:extLst>
          </p:cNvPr>
          <p:cNvSpPr txBox="1"/>
          <p:nvPr/>
        </p:nvSpPr>
        <p:spPr>
          <a:xfrm>
            <a:off x="310878" y="410985"/>
            <a:ext cx="4356372" cy="4539191"/>
          </a:xfrm>
          <a:prstGeom prst="rect">
            <a:avLst/>
          </a:prstGeom>
          <a:noFill/>
        </p:spPr>
        <p:txBody>
          <a:bodyPr wrap="square" rtlCol="0">
            <a:spAutoFit/>
          </a:bodyPr>
          <a:lstStyle/>
          <a:p>
            <a:pPr algn="ctr">
              <a:lnSpc>
                <a:spcPct val="150000"/>
              </a:lnSpc>
            </a:pPr>
            <a:r>
              <a:rPr lang="en-VN" sz="2800" b="1" i="1" dirty="0">
                <a:solidFill>
                  <a:schemeClr val="accent6">
                    <a:lumMod val="50000"/>
                  </a:schemeClr>
                </a:solidFill>
                <a:latin typeface="Times New Roman" panose="02020603050405020304" pitchFamily="18" charset="0"/>
                <a:cs typeface="Times New Roman" panose="02020603050405020304" pitchFamily="18" charset="0"/>
              </a:rPr>
              <a:t>Giả sử em là Đại sứ du lịch của Hà Nội, em sắp đón tiếp các bạn thiếu nhi đến thăm Hồ Gươm. Em sẽ giới thiệu điều gì về Hồ Gươm. Hãy viết lại dự định đó trong khoảng 5-7 dòng.</a:t>
            </a:r>
          </a:p>
        </p:txBody>
      </p:sp>
    </p:spTree>
    <p:extLst>
      <p:ext uri="{BB962C8B-B14F-4D97-AF65-F5344CB8AC3E}">
        <p14:creationId xmlns:p14="http://schemas.microsoft.com/office/powerpoint/2010/main" val="230193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D1B5C0B5-42D8-9042-9123-E899A4ECCF34}"/>
              </a:ext>
            </a:extLst>
          </p:cNvPr>
          <p:cNvGraphicFramePr>
            <a:graphicFrameLocks noGrp="1"/>
          </p:cNvGraphicFramePr>
          <p:nvPr>
            <p:extLst>
              <p:ext uri="{D42A27DB-BD31-4B8C-83A1-F6EECF244321}">
                <p14:modId xmlns:p14="http://schemas.microsoft.com/office/powerpoint/2010/main" val="2301089108"/>
              </p:ext>
            </p:extLst>
          </p:nvPr>
        </p:nvGraphicFramePr>
        <p:xfrm>
          <a:off x="656055" y="643467"/>
          <a:ext cx="10879891" cy="5495135"/>
        </p:xfrm>
        <a:graphic>
          <a:graphicData uri="http://schemas.openxmlformats.org/drawingml/2006/table">
            <a:tbl>
              <a:tblPr/>
              <a:tblGrid>
                <a:gridCol w="3570099">
                  <a:extLst>
                    <a:ext uri="{9D8B030D-6E8A-4147-A177-3AD203B41FA5}">
                      <a16:colId xmlns:a16="http://schemas.microsoft.com/office/drawing/2014/main" val="462501210"/>
                    </a:ext>
                  </a:extLst>
                </a:gridCol>
                <a:gridCol w="3571963">
                  <a:extLst>
                    <a:ext uri="{9D8B030D-6E8A-4147-A177-3AD203B41FA5}">
                      <a16:colId xmlns:a16="http://schemas.microsoft.com/office/drawing/2014/main" val="2234138795"/>
                    </a:ext>
                  </a:extLst>
                </a:gridCol>
                <a:gridCol w="3737829">
                  <a:extLst>
                    <a:ext uri="{9D8B030D-6E8A-4147-A177-3AD203B41FA5}">
                      <a16:colId xmlns:a16="http://schemas.microsoft.com/office/drawing/2014/main" val="3244146997"/>
                    </a:ext>
                  </a:extLst>
                </a:gridCol>
              </a:tblGrid>
              <a:tr h="441508">
                <a:tc gridSpan="3">
                  <a:txBody>
                    <a:bodyPr/>
                    <a:lstStyle/>
                    <a:p>
                      <a:pPr algn="ctr" fontAlgn="t">
                        <a:lnSpc>
                          <a:spcPct val="150000"/>
                        </a:lnSpc>
                        <a:spcBef>
                          <a:spcPts val="0"/>
                        </a:spcBef>
                        <a:spcAft>
                          <a:spcPts val="0"/>
                        </a:spcAft>
                      </a:pP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Đặc</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điểm</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truyện</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truyền</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thuyết</a:t>
                      </a:r>
                      <a:endParaRPr lang="en-US" sz="4100" b="0" i="0" u="none" strike="noStrike" dirty="0">
                        <a:effectLst/>
                        <a:latin typeface="Arial" panose="020B0604020202020204" pitchFamily="34" charset="0"/>
                      </a:endParaRPr>
                    </a:p>
                  </a:txBody>
                  <a:tcPr marL="207039" marR="207039" marT="103519" marB="10351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1111281521"/>
                  </a:ext>
                </a:extLst>
              </a:tr>
              <a:tr h="829018">
                <a:tc>
                  <a:txBody>
                    <a:bodyPr/>
                    <a:lstStyle/>
                    <a:p>
                      <a:pPr algn="ctr" fontAlgn="t">
                        <a:lnSpc>
                          <a:spcPct val="150000"/>
                        </a:lnSpc>
                        <a:spcBef>
                          <a:spcPts val="0"/>
                        </a:spcBef>
                        <a:spcAft>
                          <a:spcPts val="0"/>
                        </a:spcAft>
                      </a:pPr>
                      <a:r>
                        <a:rPr lang="en-US" sz="3200" b="1" i="0" u="none" strike="noStrike" kern="100">
                          <a:solidFill>
                            <a:srgbClr val="0000FF"/>
                          </a:solidFill>
                          <a:effectLst/>
                          <a:latin typeface="Times New Roman" panose="02020603050405020304" pitchFamily="18" charset="0"/>
                          <a:ea typeface="SimSun" panose="02010600030101010101" pitchFamily="2" charset="-122"/>
                        </a:rPr>
                        <a:t>Nhân vật</a:t>
                      </a:r>
                      <a:endParaRPr lang="en-US" sz="4100" b="0" i="0" u="none" strike="noStrike">
                        <a:effectLst/>
                        <a:latin typeface="Arial" panose="020B0604020202020204" pitchFamily="34" charset="0"/>
                      </a:endParaRPr>
                    </a:p>
                  </a:txBody>
                  <a:tcPr marL="155279" marR="155279" marT="215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t">
                        <a:lnSpc>
                          <a:spcPct val="150000"/>
                        </a:lnSpc>
                        <a:spcBef>
                          <a:spcPts val="0"/>
                        </a:spcBef>
                        <a:spcAft>
                          <a:spcPts val="0"/>
                        </a:spcAft>
                      </a:pPr>
                      <a:r>
                        <a:rPr lang="en-US" sz="3200" b="1" i="0" u="none" strike="noStrike" kern="100">
                          <a:solidFill>
                            <a:srgbClr val="0000FF"/>
                          </a:solidFill>
                          <a:effectLst/>
                          <a:latin typeface="Times New Roman" panose="02020603050405020304" pitchFamily="18" charset="0"/>
                          <a:ea typeface="SimSun" panose="02010600030101010101" pitchFamily="2" charset="-122"/>
                        </a:rPr>
                        <a:t>Cốt truyện</a:t>
                      </a:r>
                      <a:endParaRPr lang="en-US" sz="4100" b="0" i="0" u="none" strike="noStrike">
                        <a:effectLst/>
                        <a:latin typeface="Arial" panose="020B0604020202020204" pitchFamily="34" charset="0"/>
                      </a:endParaRPr>
                    </a:p>
                  </a:txBody>
                  <a:tcPr marL="155279" marR="155279" marT="215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t">
                        <a:lnSpc>
                          <a:spcPct val="150000"/>
                        </a:lnSpc>
                        <a:spcBef>
                          <a:spcPts val="0"/>
                        </a:spcBef>
                        <a:spcAft>
                          <a:spcPts val="0"/>
                        </a:spcAft>
                      </a:pP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Yếu</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tố</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kì</a:t>
                      </a:r>
                      <a:r>
                        <a:rPr lang="en-US" sz="3200" b="1" i="0" u="none" strike="noStrike" kern="100" dirty="0">
                          <a:solidFill>
                            <a:srgbClr val="0000FF"/>
                          </a:solidFill>
                          <a:effectLst/>
                          <a:latin typeface="Times New Roman" panose="02020603050405020304" pitchFamily="18" charset="0"/>
                          <a:ea typeface="SimSun" panose="02010600030101010101" pitchFamily="2" charset="-122"/>
                        </a:rPr>
                        <a:t> </a:t>
                      </a:r>
                      <a:r>
                        <a:rPr lang="en-US" sz="3200" b="1" i="0" u="none" strike="noStrike" kern="100" dirty="0" err="1">
                          <a:solidFill>
                            <a:srgbClr val="0000FF"/>
                          </a:solidFill>
                          <a:effectLst/>
                          <a:latin typeface="Times New Roman" panose="02020603050405020304" pitchFamily="18" charset="0"/>
                          <a:ea typeface="SimSun" panose="02010600030101010101" pitchFamily="2" charset="-122"/>
                        </a:rPr>
                        <a:t>ảo</a:t>
                      </a:r>
                      <a:endParaRPr lang="en-US" sz="4100" b="0" i="0" u="none" strike="noStrike" dirty="0">
                        <a:effectLst/>
                        <a:latin typeface="Arial" panose="020B0604020202020204" pitchFamily="34" charset="0"/>
                      </a:endParaRPr>
                    </a:p>
                  </a:txBody>
                  <a:tcPr marL="155279" marR="155279" marT="215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54937323"/>
                  </a:ext>
                </a:extLst>
              </a:tr>
              <a:tr h="3727559">
                <a:tc>
                  <a:txBody>
                    <a:bodyPr/>
                    <a:lstStyle/>
                    <a:p>
                      <a:pPr algn="just" fontAlgn="t">
                        <a:lnSpc>
                          <a:spcPct val="150000"/>
                        </a:lnSpc>
                        <a:spcBef>
                          <a:spcPts val="0"/>
                        </a:spcBef>
                        <a:spcAft>
                          <a:spcPts val="0"/>
                        </a:spcAft>
                      </a:pPr>
                      <a:r>
                        <a:rPr lang="en-US" sz="3200" b="0" i="0" u="none" strike="noStrike" kern="100" dirty="0">
                          <a:solidFill>
                            <a:srgbClr val="000000"/>
                          </a:solidFill>
                          <a:effectLst/>
                          <a:latin typeface="Times New Roman" panose="02020603050405020304" pitchFamily="18" charset="0"/>
                          <a:ea typeface="SimSun" panose="02010600030101010101" pitchFamily="2" charset="-122"/>
                        </a:rPr>
                        <a:t> </a:t>
                      </a:r>
                      <a:endParaRPr lang="en-US" sz="4100" b="0" i="0" u="none" strike="noStrike" dirty="0">
                        <a:effectLst/>
                        <a:latin typeface="Arial" panose="020B0604020202020204" pitchFamily="34" charset="0"/>
                      </a:endParaRPr>
                    </a:p>
                  </a:txBody>
                  <a:tcPr marL="155279" marR="155279" marT="215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50000"/>
                        </a:lnSpc>
                        <a:spcBef>
                          <a:spcPts val="0"/>
                        </a:spcBef>
                        <a:spcAft>
                          <a:spcPts val="0"/>
                        </a:spcAft>
                      </a:pPr>
                      <a:r>
                        <a:rPr lang="en-US" sz="3200" b="0" i="0" u="none" strike="noStrike" kern="100">
                          <a:solidFill>
                            <a:srgbClr val="000000"/>
                          </a:solidFill>
                          <a:effectLst/>
                          <a:latin typeface="Times New Roman" panose="02020603050405020304" pitchFamily="18" charset="0"/>
                          <a:ea typeface="SimSun" panose="02010600030101010101" pitchFamily="2" charset="-122"/>
                        </a:rPr>
                        <a:t> </a:t>
                      </a:r>
                      <a:endParaRPr lang="en-US" sz="4100" b="0" i="0" u="none" strike="noStrike">
                        <a:effectLst/>
                        <a:latin typeface="Arial" panose="020B0604020202020204" pitchFamily="34" charset="0"/>
                      </a:endParaRPr>
                    </a:p>
                    <a:p>
                      <a:pPr algn="just" fontAlgn="t">
                        <a:lnSpc>
                          <a:spcPct val="150000"/>
                        </a:lnSpc>
                        <a:spcBef>
                          <a:spcPts val="0"/>
                        </a:spcBef>
                        <a:spcAft>
                          <a:spcPts val="0"/>
                        </a:spcAft>
                      </a:pPr>
                      <a:r>
                        <a:rPr lang="en-US" sz="3200" b="0" i="0" u="none" strike="noStrike" kern="100">
                          <a:solidFill>
                            <a:srgbClr val="000000"/>
                          </a:solidFill>
                          <a:effectLst/>
                          <a:latin typeface="Times New Roman" panose="02020603050405020304" pitchFamily="18" charset="0"/>
                          <a:ea typeface="SimSun" panose="02010600030101010101" pitchFamily="2" charset="-122"/>
                        </a:rPr>
                        <a:t> </a:t>
                      </a:r>
                      <a:endParaRPr lang="en-US" sz="4100" b="0" i="0" u="none" strike="noStrike">
                        <a:effectLst/>
                        <a:latin typeface="Arial" panose="020B0604020202020204" pitchFamily="34" charset="0"/>
                      </a:endParaRPr>
                    </a:p>
                    <a:p>
                      <a:pPr algn="just" fontAlgn="t">
                        <a:lnSpc>
                          <a:spcPct val="150000"/>
                        </a:lnSpc>
                        <a:spcBef>
                          <a:spcPts val="0"/>
                        </a:spcBef>
                        <a:spcAft>
                          <a:spcPts val="0"/>
                        </a:spcAft>
                      </a:pPr>
                      <a:r>
                        <a:rPr lang="en-US" sz="3200" b="0" i="0" u="none" strike="noStrike" kern="100">
                          <a:solidFill>
                            <a:srgbClr val="000000"/>
                          </a:solidFill>
                          <a:effectLst/>
                          <a:latin typeface="Times New Roman" panose="02020603050405020304" pitchFamily="18" charset="0"/>
                          <a:ea typeface="SimSun" panose="02010600030101010101" pitchFamily="2" charset="-122"/>
                        </a:rPr>
                        <a:t> </a:t>
                      </a:r>
                      <a:endParaRPr lang="en-US" sz="4100" b="0" i="0" u="none" strike="noStrike">
                        <a:effectLst/>
                        <a:latin typeface="Arial" panose="020B0604020202020204" pitchFamily="34" charset="0"/>
                      </a:endParaRPr>
                    </a:p>
                    <a:p>
                      <a:pPr algn="just" fontAlgn="t">
                        <a:lnSpc>
                          <a:spcPct val="150000"/>
                        </a:lnSpc>
                        <a:spcBef>
                          <a:spcPts val="0"/>
                        </a:spcBef>
                        <a:spcAft>
                          <a:spcPts val="0"/>
                        </a:spcAft>
                      </a:pPr>
                      <a:r>
                        <a:rPr lang="en-US" sz="3200" b="0" i="0" u="none" strike="noStrike" kern="100">
                          <a:solidFill>
                            <a:srgbClr val="000000"/>
                          </a:solidFill>
                          <a:effectLst/>
                          <a:latin typeface="Times New Roman" panose="02020603050405020304" pitchFamily="18" charset="0"/>
                          <a:ea typeface="SimSun" panose="02010600030101010101" pitchFamily="2" charset="-122"/>
                        </a:rPr>
                        <a:t> </a:t>
                      </a:r>
                      <a:endParaRPr lang="en-US" sz="4100" b="0" i="0" u="none" strike="noStrike">
                        <a:effectLst/>
                        <a:latin typeface="Arial" panose="020B0604020202020204" pitchFamily="34" charset="0"/>
                      </a:endParaRPr>
                    </a:p>
                    <a:p>
                      <a:pPr algn="just" fontAlgn="t">
                        <a:lnSpc>
                          <a:spcPct val="150000"/>
                        </a:lnSpc>
                        <a:spcBef>
                          <a:spcPts val="0"/>
                        </a:spcBef>
                        <a:spcAft>
                          <a:spcPts val="0"/>
                        </a:spcAft>
                      </a:pPr>
                      <a:r>
                        <a:rPr lang="en-US" sz="3200" b="0" i="0" u="none" strike="noStrike" kern="100">
                          <a:solidFill>
                            <a:srgbClr val="000000"/>
                          </a:solidFill>
                          <a:effectLst/>
                          <a:latin typeface="Times New Roman" panose="02020603050405020304" pitchFamily="18" charset="0"/>
                          <a:ea typeface="SimSun" panose="02010600030101010101" pitchFamily="2" charset="-122"/>
                        </a:rPr>
                        <a:t> </a:t>
                      </a:r>
                      <a:endParaRPr lang="en-US" sz="4100" b="0" i="0" u="none" strike="noStrike">
                        <a:effectLst/>
                        <a:latin typeface="Arial" panose="020B0604020202020204" pitchFamily="34" charset="0"/>
                      </a:endParaRPr>
                    </a:p>
                  </a:txBody>
                  <a:tcPr marL="155279" marR="155279" marT="215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50000"/>
                        </a:lnSpc>
                        <a:spcBef>
                          <a:spcPts val="0"/>
                        </a:spcBef>
                        <a:spcAft>
                          <a:spcPts val="0"/>
                        </a:spcAft>
                      </a:pPr>
                      <a:r>
                        <a:rPr lang="en-US" sz="3200" b="0" i="0" u="none" strike="noStrike" kern="100" dirty="0">
                          <a:solidFill>
                            <a:srgbClr val="000000"/>
                          </a:solidFill>
                          <a:effectLst/>
                          <a:latin typeface="Times New Roman" panose="02020603050405020304" pitchFamily="18" charset="0"/>
                          <a:ea typeface="SimSun" panose="02010600030101010101" pitchFamily="2" charset="-122"/>
                        </a:rPr>
                        <a:t> </a:t>
                      </a:r>
                      <a:endParaRPr lang="en-US" sz="4100" b="0" i="0" u="none" strike="noStrike" dirty="0">
                        <a:effectLst/>
                        <a:latin typeface="Arial" panose="020B0604020202020204" pitchFamily="34" charset="0"/>
                      </a:endParaRPr>
                    </a:p>
                  </a:txBody>
                  <a:tcPr marL="155279" marR="155279" marT="215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0413081"/>
                  </a:ext>
                </a:extLst>
              </a:tr>
            </a:tbl>
          </a:graphicData>
        </a:graphic>
      </p:graphicFrame>
    </p:spTree>
    <p:extLst>
      <p:ext uri="{BB962C8B-B14F-4D97-AF65-F5344CB8AC3E}">
        <p14:creationId xmlns:p14="http://schemas.microsoft.com/office/powerpoint/2010/main" val="149802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Premium Vector | Ocean waves backdrop. sea water, storm wave and aqua  seamless cartoon vector background illustration">
            <a:extLst>
              <a:ext uri="{FF2B5EF4-FFF2-40B4-BE49-F238E27FC236}">
                <a16:creationId xmlns:a16="http://schemas.microsoft.com/office/drawing/2014/main" id="{7FB03D6F-1140-5B47-9069-BFE7A7D14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3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12A964F-C653-E94A-A8F0-92769B742E26}"/>
              </a:ext>
            </a:extLst>
          </p:cNvPr>
          <p:cNvSpPr/>
          <p:nvPr/>
        </p:nvSpPr>
        <p:spPr>
          <a:xfrm>
            <a:off x="3476624" y="261712"/>
            <a:ext cx="5934076" cy="990600"/>
          </a:xfrm>
          <a:prstGeom prst="rect">
            <a:avLst/>
          </a:prstGeom>
          <a:solidFill>
            <a:srgbClr val="FFFF00"/>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VN" sz="3200" b="1" dirty="0">
                <a:solidFill>
                  <a:schemeClr val="tx1"/>
                </a:solidFill>
                <a:latin typeface="#9Slide03 Arima Madurai Bold" pitchFamily="2" charset="77"/>
                <a:cs typeface="#9Slide03 Arima Madurai Bold" pitchFamily="2" charset="77"/>
              </a:rPr>
              <a:t>Đặc điểm của truyền thuyết</a:t>
            </a:r>
          </a:p>
        </p:txBody>
      </p:sp>
      <p:sp>
        <p:nvSpPr>
          <p:cNvPr id="5" name="Oval 4">
            <a:extLst>
              <a:ext uri="{FF2B5EF4-FFF2-40B4-BE49-F238E27FC236}">
                <a16:creationId xmlns:a16="http://schemas.microsoft.com/office/drawing/2014/main" id="{DD392995-BEC6-AA43-87C3-ED682E7052BF}"/>
              </a:ext>
            </a:extLst>
          </p:cNvPr>
          <p:cNvSpPr/>
          <p:nvPr/>
        </p:nvSpPr>
        <p:spPr>
          <a:xfrm>
            <a:off x="2924175" y="261712"/>
            <a:ext cx="1090582" cy="990600"/>
          </a:xfrm>
          <a:prstGeom prst="ellipse">
            <a:avLst/>
          </a:prstGeom>
          <a:solidFill>
            <a:schemeClr val="accent6">
              <a:lumMod val="20000"/>
              <a:lumOff val="80000"/>
            </a:schemeClr>
          </a:solidFill>
          <a:ln w="57150">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VN" sz="5500" b="1" dirty="0">
                <a:latin typeface="#9Slide03 Arima Madurai Bold" pitchFamily="2" charset="77"/>
                <a:cs typeface="#9Slide03 Arima Madurai Bold" pitchFamily="2" charset="77"/>
              </a:rPr>
              <a:t>3</a:t>
            </a:r>
          </a:p>
        </p:txBody>
      </p:sp>
      <p:graphicFrame>
        <p:nvGraphicFramePr>
          <p:cNvPr id="6" name="Diagram 5">
            <a:extLst>
              <a:ext uri="{FF2B5EF4-FFF2-40B4-BE49-F238E27FC236}">
                <a16:creationId xmlns:a16="http://schemas.microsoft.com/office/drawing/2014/main" id="{DE5CCD64-C0E0-A846-8E3F-B12A3C810D39}"/>
              </a:ext>
            </a:extLst>
          </p:cNvPr>
          <p:cNvGraphicFramePr/>
          <p:nvPr>
            <p:extLst>
              <p:ext uri="{D42A27DB-BD31-4B8C-83A1-F6EECF244321}">
                <p14:modId xmlns:p14="http://schemas.microsoft.com/office/powerpoint/2010/main" val="1540405672"/>
              </p:ext>
            </p:extLst>
          </p:nvPr>
        </p:nvGraphicFramePr>
        <p:xfrm>
          <a:off x="3341667" y="1808703"/>
          <a:ext cx="5934077" cy="3847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1020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iểm danh 10 địa điểm du lịch tham quan hấp dẫn nhất Hà Nội">
            <a:extLst>
              <a:ext uri="{FF2B5EF4-FFF2-40B4-BE49-F238E27FC236}">
                <a16:creationId xmlns:a16="http://schemas.microsoft.com/office/drawing/2014/main" id="{9AF653CA-81D9-469F-98AB-6045840B0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099" y="122676"/>
            <a:ext cx="9078192" cy="58447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A1EC1E3-1FB7-44FD-B38B-167E40FF0380}"/>
              </a:ext>
            </a:extLst>
          </p:cNvPr>
          <p:cNvSpPr/>
          <p:nvPr/>
        </p:nvSpPr>
        <p:spPr>
          <a:xfrm>
            <a:off x="3302000" y="6057900"/>
            <a:ext cx="5283200" cy="800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LĂNG BÁC</a:t>
            </a:r>
          </a:p>
        </p:txBody>
      </p:sp>
    </p:spTree>
    <p:extLst>
      <p:ext uri="{BB962C8B-B14F-4D97-AF65-F5344CB8AC3E}">
        <p14:creationId xmlns:p14="http://schemas.microsoft.com/office/powerpoint/2010/main" val="22300193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FCE6006-279B-BA4A-9E49-4BE14044F73B}"/>
              </a:ext>
            </a:extLst>
          </p:cNvPr>
          <p:cNvGraphicFramePr>
            <a:graphicFrameLocks noGrp="1"/>
          </p:cNvGraphicFramePr>
          <p:nvPr>
            <p:extLst>
              <p:ext uri="{D42A27DB-BD31-4B8C-83A1-F6EECF244321}">
                <p14:modId xmlns:p14="http://schemas.microsoft.com/office/powerpoint/2010/main" val="2619721854"/>
              </p:ext>
            </p:extLst>
          </p:nvPr>
        </p:nvGraphicFramePr>
        <p:xfrm>
          <a:off x="1766198" y="961372"/>
          <a:ext cx="8744578" cy="3645004"/>
        </p:xfrm>
        <a:graphic>
          <a:graphicData uri="http://schemas.openxmlformats.org/drawingml/2006/table">
            <a:tbl>
              <a:tblPr firstRow="1" bandRow="1">
                <a:tableStyleId>{10A1B5D5-9B99-4C35-A422-299274C87663}</a:tableStyleId>
              </a:tblPr>
              <a:tblGrid>
                <a:gridCol w="4372289">
                  <a:extLst>
                    <a:ext uri="{9D8B030D-6E8A-4147-A177-3AD203B41FA5}">
                      <a16:colId xmlns:a16="http://schemas.microsoft.com/office/drawing/2014/main" val="2651540282"/>
                    </a:ext>
                  </a:extLst>
                </a:gridCol>
                <a:gridCol w="4372289">
                  <a:extLst>
                    <a:ext uri="{9D8B030D-6E8A-4147-A177-3AD203B41FA5}">
                      <a16:colId xmlns:a16="http://schemas.microsoft.com/office/drawing/2014/main" val="2775277117"/>
                    </a:ext>
                  </a:extLst>
                </a:gridCol>
              </a:tblGrid>
              <a:tr h="566524">
                <a:tc>
                  <a:txBody>
                    <a:bodyPr/>
                    <a:lstStyle/>
                    <a:p>
                      <a:pPr algn="ctr"/>
                      <a:r>
                        <a:rPr lang="en-VN" sz="2800" dirty="0">
                          <a:latin typeface="Times New Roman" panose="02020603050405020304" pitchFamily="18" charset="0"/>
                          <a:cs typeface="Times New Roman" panose="02020603050405020304" pitchFamily="18" charset="0"/>
                        </a:rPr>
                        <a:t>Những điều em nắm chắc</a:t>
                      </a: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Những điều còn băn khoăn</a:t>
                      </a: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2341930106"/>
                  </a:ext>
                </a:extLst>
              </a:tr>
              <a:tr h="1393605">
                <a:tc>
                  <a:txBody>
                    <a:bodyPr/>
                    <a:lstStyle/>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tc>
                  <a:txBody>
                    <a:bodyPr/>
                    <a:lstStyle/>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p>
                      <a:pPr algn="ctr"/>
                      <a:endParaRPr lang="en-VN" sz="2800" dirty="0">
                        <a:latin typeface="Times New Roman" panose="02020603050405020304" pitchFamily="18" charset="0"/>
                        <a:cs typeface="Times New Roman" panose="02020603050405020304" pitchFamily="18" charset="0"/>
                      </a:endParaRP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3773200591"/>
                  </a:ext>
                </a:extLst>
              </a:tr>
            </a:tbl>
          </a:graphicData>
        </a:graphic>
      </p:graphicFrame>
      <p:pic>
        <p:nvPicPr>
          <p:cNvPr id="5" name="图片 3">
            <a:extLst>
              <a:ext uri="{FF2B5EF4-FFF2-40B4-BE49-F238E27FC236}">
                <a16:creationId xmlns:a16="http://schemas.microsoft.com/office/drawing/2014/main" id="{8D917DBF-B2DF-1D4E-A287-318AC1E1B5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28" y="4446592"/>
            <a:ext cx="981602" cy="2072271"/>
          </a:xfrm>
          <a:prstGeom prst="rect">
            <a:avLst/>
          </a:prstGeom>
        </p:spPr>
      </p:pic>
      <p:pic>
        <p:nvPicPr>
          <p:cNvPr id="6" name="图片 2">
            <a:extLst>
              <a:ext uri="{FF2B5EF4-FFF2-40B4-BE49-F238E27FC236}">
                <a16:creationId xmlns:a16="http://schemas.microsoft.com/office/drawing/2014/main" id="{FB682AA9-557A-AA41-A7CB-D336EF75D8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596" y="4522574"/>
            <a:ext cx="1196256" cy="2186393"/>
          </a:xfrm>
          <a:prstGeom prst="rect">
            <a:avLst/>
          </a:prstGeom>
        </p:spPr>
      </p:pic>
      <p:pic>
        <p:nvPicPr>
          <p:cNvPr id="7" name="图片 32" descr="未 标题-1">
            <a:extLst>
              <a:ext uri="{FF2B5EF4-FFF2-40B4-BE49-F238E27FC236}">
                <a16:creationId xmlns:a16="http://schemas.microsoft.com/office/drawing/2014/main" id="{47B1A701-18DE-9E48-8F00-8A50D526BD30}"/>
              </a:ext>
            </a:extLst>
          </p:cNvPr>
          <p:cNvPicPr>
            <a:picLocks noChangeAspect="1"/>
          </p:cNvPicPr>
          <p:nvPr/>
        </p:nvPicPr>
        <p:blipFill>
          <a:blip r:embed="rId5" cstate="print"/>
          <a:stretch>
            <a:fillRect/>
          </a:stretch>
        </p:blipFill>
        <p:spPr>
          <a:xfrm>
            <a:off x="227474" y="281890"/>
            <a:ext cx="1397635" cy="1358965"/>
          </a:xfrm>
          <a:prstGeom prst="rect">
            <a:avLst/>
          </a:prstGeom>
        </p:spPr>
      </p:pic>
      <p:pic>
        <p:nvPicPr>
          <p:cNvPr id="8" name="图片 6" descr="未 标题 -1">
            <a:extLst>
              <a:ext uri="{FF2B5EF4-FFF2-40B4-BE49-F238E27FC236}">
                <a16:creationId xmlns:a16="http://schemas.microsoft.com/office/drawing/2014/main" id="{5247C129-29DD-9E45-8EAA-9A0153ECA516}"/>
              </a:ext>
            </a:extLst>
          </p:cNvPr>
          <p:cNvPicPr>
            <a:picLocks noChangeAspect="1"/>
          </p:cNvPicPr>
          <p:nvPr/>
        </p:nvPicPr>
        <p:blipFill>
          <a:blip r:embed="rId6" cstate="print"/>
          <a:stretch>
            <a:fillRect/>
          </a:stretch>
        </p:blipFill>
        <p:spPr>
          <a:xfrm>
            <a:off x="10031881" y="0"/>
            <a:ext cx="2521585" cy="2212340"/>
          </a:xfrm>
          <a:prstGeom prst="rect">
            <a:avLst/>
          </a:prstGeom>
        </p:spPr>
      </p:pic>
      <p:pic>
        <p:nvPicPr>
          <p:cNvPr id="9" name="PA_图片 8" descr="C:\Users\Thinkpad\Desktop\学校\1_0007_图层-9.png">
            <a:extLst>
              <a:ext uri="{FF2B5EF4-FFF2-40B4-BE49-F238E27FC236}">
                <a16:creationId xmlns:a16="http://schemas.microsoft.com/office/drawing/2014/main" id="{54E21660-6310-C04C-889D-87A5F22B3399}"/>
              </a:ext>
            </a:extLst>
          </p:cNvPr>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8355027" y="5896628"/>
            <a:ext cx="519605" cy="80017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 name="图片 5">
            <a:extLst>
              <a:ext uri="{FF2B5EF4-FFF2-40B4-BE49-F238E27FC236}">
                <a16:creationId xmlns:a16="http://schemas.microsoft.com/office/drawing/2014/main" id="{A5D253D1-D59B-B54F-8223-3A55C50586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321"/>
          <a:stretch/>
        </p:blipFill>
        <p:spPr>
          <a:xfrm>
            <a:off x="9024695" y="3700810"/>
            <a:ext cx="3254340" cy="4808483"/>
          </a:xfrm>
          <a:prstGeom prst="rect">
            <a:avLst/>
          </a:prstGeom>
        </p:spPr>
      </p:pic>
    </p:spTree>
    <p:extLst>
      <p:ext uri="{BB962C8B-B14F-4D97-AF65-F5344CB8AC3E}">
        <p14:creationId xmlns:p14="http://schemas.microsoft.com/office/powerpoint/2010/main" val="17615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u Lịch Thế Giới: Chùa Trấn Quốc - một biểu tượng văn hoá của Phật giáo  Việt Nam">
            <a:extLst>
              <a:ext uri="{FF2B5EF4-FFF2-40B4-BE49-F238E27FC236}">
                <a16:creationId xmlns:a16="http://schemas.microsoft.com/office/drawing/2014/main" id="{08B0AC8F-5C0A-4966-B613-64C2C94C22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27" b="11599"/>
          <a:stretch/>
        </p:blipFill>
        <p:spPr bwMode="auto">
          <a:xfrm>
            <a:off x="20" y="1"/>
            <a:ext cx="12191980" cy="6721475"/>
          </a:xfrm>
          <a:custGeom>
            <a:avLst/>
            <a:gdLst/>
            <a:ahLst/>
            <a:cxnLst/>
            <a:rect l="l" t="t" r="r" b="b"/>
            <a:pathLst>
              <a:path w="12192000" h="6721475">
                <a:moveTo>
                  <a:pt x="4721175" y="5742856"/>
                </a:moveTo>
                <a:lnTo>
                  <a:pt x="4722110" y="5743067"/>
                </a:lnTo>
                <a:cubicBezTo>
                  <a:pt x="4721144" y="5743709"/>
                  <a:pt x="4718265" y="5744315"/>
                  <a:pt x="4717201" y="5744338"/>
                </a:cubicBezTo>
                <a:close/>
                <a:moveTo>
                  <a:pt x="0" y="0"/>
                </a:moveTo>
                <a:lnTo>
                  <a:pt x="12192000" y="0"/>
                </a:lnTo>
                <a:lnTo>
                  <a:pt x="12192000" y="834942"/>
                </a:lnTo>
                <a:lnTo>
                  <a:pt x="12192000" y="2274073"/>
                </a:lnTo>
                <a:lnTo>
                  <a:pt x="12192000" y="6586253"/>
                </a:lnTo>
                <a:lnTo>
                  <a:pt x="12140861" y="6605451"/>
                </a:lnTo>
                <a:cubicBezTo>
                  <a:pt x="12126657" y="6607665"/>
                  <a:pt x="12093590" y="6662867"/>
                  <a:pt x="12080162" y="6661300"/>
                </a:cubicBezTo>
                <a:cubicBezTo>
                  <a:pt x="11978189" y="6685453"/>
                  <a:pt x="11967362" y="6708506"/>
                  <a:pt x="11917886" y="6696520"/>
                </a:cubicBezTo>
                <a:cubicBezTo>
                  <a:pt x="11872780" y="6694805"/>
                  <a:pt x="11928862" y="6731720"/>
                  <a:pt x="11894611" y="6718680"/>
                </a:cubicBezTo>
                <a:cubicBezTo>
                  <a:pt x="11860360" y="6705640"/>
                  <a:pt x="11736092" y="6642174"/>
                  <a:pt x="11712380" y="6618279"/>
                </a:cubicBezTo>
                <a:cubicBezTo>
                  <a:pt x="11688668" y="6594384"/>
                  <a:pt x="11627913" y="6617875"/>
                  <a:pt x="11585367" y="6575313"/>
                </a:cubicBezTo>
                <a:lnTo>
                  <a:pt x="11516471" y="6498621"/>
                </a:lnTo>
                <a:cubicBezTo>
                  <a:pt x="11468275" y="6496789"/>
                  <a:pt x="11507336" y="6461535"/>
                  <a:pt x="11462693" y="6445069"/>
                </a:cubicBezTo>
                <a:cubicBezTo>
                  <a:pt x="11417568" y="6443442"/>
                  <a:pt x="11408022" y="6391555"/>
                  <a:pt x="11369713" y="6383596"/>
                </a:cubicBezTo>
                <a:cubicBezTo>
                  <a:pt x="11354318" y="6389646"/>
                  <a:pt x="11288329" y="6334752"/>
                  <a:pt x="11273970" y="6323928"/>
                </a:cubicBezTo>
                <a:cubicBezTo>
                  <a:pt x="11231914" y="6325320"/>
                  <a:pt x="11221974" y="6315486"/>
                  <a:pt x="11195085" y="6302909"/>
                </a:cubicBezTo>
                <a:cubicBezTo>
                  <a:pt x="11164087" y="6332691"/>
                  <a:pt x="11171650" y="6306732"/>
                  <a:pt x="11143409" y="6303556"/>
                </a:cubicBezTo>
                <a:cubicBezTo>
                  <a:pt x="11125907" y="6299917"/>
                  <a:pt x="11102604" y="6295777"/>
                  <a:pt x="11085936" y="6294307"/>
                </a:cubicBezTo>
                <a:cubicBezTo>
                  <a:pt x="11057494" y="6294603"/>
                  <a:pt x="11029907" y="6276438"/>
                  <a:pt x="11030954" y="6291426"/>
                </a:cubicBezTo>
                <a:cubicBezTo>
                  <a:pt x="11007785" y="6293943"/>
                  <a:pt x="10982006" y="6298120"/>
                  <a:pt x="10951061" y="6296182"/>
                </a:cubicBezTo>
                <a:cubicBezTo>
                  <a:pt x="10885366" y="6259348"/>
                  <a:pt x="10915289" y="6295910"/>
                  <a:pt x="10857722" y="6283099"/>
                </a:cubicBezTo>
                <a:cubicBezTo>
                  <a:pt x="10806647" y="6270732"/>
                  <a:pt x="10707076" y="6237654"/>
                  <a:pt x="10644617" y="6221981"/>
                </a:cubicBezTo>
                <a:cubicBezTo>
                  <a:pt x="10616447" y="6217166"/>
                  <a:pt x="10558604" y="6206555"/>
                  <a:pt x="10519278" y="6201735"/>
                </a:cubicBezTo>
                <a:cubicBezTo>
                  <a:pt x="10495462" y="6203254"/>
                  <a:pt x="10473831" y="6189810"/>
                  <a:pt x="10445982" y="6199677"/>
                </a:cubicBezTo>
                <a:cubicBezTo>
                  <a:pt x="10436537" y="6203715"/>
                  <a:pt x="10409282" y="6202908"/>
                  <a:pt x="10383866" y="6195830"/>
                </a:cubicBezTo>
                <a:cubicBezTo>
                  <a:pt x="10374828" y="6204037"/>
                  <a:pt x="10347865" y="6195374"/>
                  <a:pt x="10336853" y="6195219"/>
                </a:cubicBezTo>
                <a:cubicBezTo>
                  <a:pt x="10323587" y="6201929"/>
                  <a:pt x="10274742" y="6192863"/>
                  <a:pt x="10261099" y="6185468"/>
                </a:cubicBezTo>
                <a:lnTo>
                  <a:pt x="10126498" y="6173953"/>
                </a:lnTo>
                <a:lnTo>
                  <a:pt x="10082167" y="6171858"/>
                </a:lnTo>
                <a:cubicBezTo>
                  <a:pt x="10074568" y="6173927"/>
                  <a:pt x="10046861" y="6172599"/>
                  <a:pt x="10039238" y="6173522"/>
                </a:cubicBezTo>
                <a:cubicBezTo>
                  <a:pt x="9998459" y="6163421"/>
                  <a:pt x="9984395" y="6162931"/>
                  <a:pt x="9960017" y="6158007"/>
                </a:cubicBezTo>
                <a:cubicBezTo>
                  <a:pt x="9918981" y="6157865"/>
                  <a:pt x="9888742" y="6161064"/>
                  <a:pt x="9847790" y="6151239"/>
                </a:cubicBezTo>
                <a:lnTo>
                  <a:pt x="9728307" y="6131032"/>
                </a:lnTo>
                <a:cubicBezTo>
                  <a:pt x="9675057" y="6140618"/>
                  <a:pt x="9602036" y="6132224"/>
                  <a:pt x="9584505" y="6119612"/>
                </a:cubicBezTo>
                <a:cubicBezTo>
                  <a:pt x="9518953" y="6105336"/>
                  <a:pt x="9415430" y="6079210"/>
                  <a:pt x="9343050" y="6073910"/>
                </a:cubicBezTo>
                <a:lnTo>
                  <a:pt x="9231368" y="6022005"/>
                </a:lnTo>
                <a:lnTo>
                  <a:pt x="9194808" y="6011926"/>
                </a:lnTo>
                <a:lnTo>
                  <a:pt x="9189244" y="6002687"/>
                </a:lnTo>
                <a:lnTo>
                  <a:pt x="9151230" y="5991485"/>
                </a:lnTo>
                <a:lnTo>
                  <a:pt x="9150208" y="5992550"/>
                </a:lnTo>
                <a:cubicBezTo>
                  <a:pt x="9147046" y="5994681"/>
                  <a:pt x="9143082" y="5995773"/>
                  <a:pt x="9137316" y="5994719"/>
                </a:cubicBezTo>
                <a:cubicBezTo>
                  <a:pt x="9138863" y="6014203"/>
                  <a:pt x="9130953" y="6000914"/>
                  <a:pt x="9113810" y="5996085"/>
                </a:cubicBezTo>
                <a:cubicBezTo>
                  <a:pt x="9112389" y="6025268"/>
                  <a:pt x="9068115" y="5990834"/>
                  <a:pt x="9053451" y="6004399"/>
                </a:cubicBezTo>
                <a:lnTo>
                  <a:pt x="9005484" y="6001114"/>
                </a:lnTo>
                <a:lnTo>
                  <a:pt x="9005199" y="6001354"/>
                </a:lnTo>
                <a:cubicBezTo>
                  <a:pt x="9003144" y="6001574"/>
                  <a:pt x="9000325" y="6001246"/>
                  <a:pt x="8996230" y="6000143"/>
                </a:cubicBezTo>
                <a:lnTo>
                  <a:pt x="8990392" y="5998082"/>
                </a:lnTo>
                <a:lnTo>
                  <a:pt x="8974335" y="5994856"/>
                </a:lnTo>
                <a:lnTo>
                  <a:pt x="8968009" y="5995556"/>
                </a:lnTo>
                <a:lnTo>
                  <a:pt x="8963046" y="5997781"/>
                </a:lnTo>
                <a:cubicBezTo>
                  <a:pt x="8954691" y="5989830"/>
                  <a:pt x="8955518" y="5980882"/>
                  <a:pt x="8928986" y="6000969"/>
                </a:cubicBezTo>
                <a:cubicBezTo>
                  <a:pt x="8898032" y="5999949"/>
                  <a:pt x="8789301" y="5985294"/>
                  <a:pt x="8752442" y="5981737"/>
                </a:cubicBezTo>
                <a:cubicBezTo>
                  <a:pt x="8719820" y="5971017"/>
                  <a:pt x="8748195" y="5984678"/>
                  <a:pt x="8707845" y="5979636"/>
                </a:cubicBezTo>
                <a:cubicBezTo>
                  <a:pt x="8671607" y="5960101"/>
                  <a:pt x="8639143" y="5976541"/>
                  <a:pt x="8596069" y="5971064"/>
                </a:cubicBezTo>
                <a:lnTo>
                  <a:pt x="8525228" y="5985906"/>
                </a:lnTo>
                <a:lnTo>
                  <a:pt x="8510981" y="5979991"/>
                </a:lnTo>
                <a:lnTo>
                  <a:pt x="8506165" y="5976990"/>
                </a:lnTo>
                <a:cubicBezTo>
                  <a:pt x="8502647" y="5975213"/>
                  <a:pt x="8500046" y="5974402"/>
                  <a:pt x="8497966" y="5974252"/>
                </a:cubicBezTo>
                <a:lnTo>
                  <a:pt x="8497592" y="5974431"/>
                </a:lnTo>
                <a:lnTo>
                  <a:pt x="8490247" y="5971381"/>
                </a:lnTo>
                <a:lnTo>
                  <a:pt x="8367180" y="5957339"/>
                </a:lnTo>
                <a:cubicBezTo>
                  <a:pt x="8362022" y="5955314"/>
                  <a:pt x="8357731" y="5955662"/>
                  <a:pt x="8353797" y="5957145"/>
                </a:cubicBezTo>
                <a:lnTo>
                  <a:pt x="8352370" y="5957985"/>
                </a:lnTo>
                <a:lnTo>
                  <a:pt x="8320102" y="5940567"/>
                </a:lnTo>
                <a:lnTo>
                  <a:pt x="8314430" y="5940241"/>
                </a:lnTo>
                <a:lnTo>
                  <a:pt x="8295171" y="5926346"/>
                </a:lnTo>
                <a:lnTo>
                  <a:pt x="8284274" y="5920523"/>
                </a:lnTo>
                <a:lnTo>
                  <a:pt x="8283147" y="5916080"/>
                </a:lnTo>
                <a:cubicBezTo>
                  <a:pt x="8280843" y="5912835"/>
                  <a:pt x="8276149" y="5910187"/>
                  <a:pt x="8266073" y="5908905"/>
                </a:cubicBezTo>
                <a:lnTo>
                  <a:pt x="8263374" y="5909135"/>
                </a:lnTo>
                <a:lnTo>
                  <a:pt x="8252031" y="5899292"/>
                </a:lnTo>
                <a:cubicBezTo>
                  <a:pt x="8248857" y="5895442"/>
                  <a:pt x="8246645" y="5891160"/>
                  <a:pt x="8245832" y="5886300"/>
                </a:cubicBezTo>
                <a:cubicBezTo>
                  <a:pt x="8181825" y="5889207"/>
                  <a:pt x="8147128" y="5855085"/>
                  <a:pt x="8090269" y="5840139"/>
                </a:cubicBezTo>
                <a:cubicBezTo>
                  <a:pt x="8025465" y="5816997"/>
                  <a:pt x="7967068" y="5795761"/>
                  <a:pt x="7905405" y="5798166"/>
                </a:cubicBezTo>
                <a:cubicBezTo>
                  <a:pt x="7835117" y="5783254"/>
                  <a:pt x="7780963" y="5781023"/>
                  <a:pt x="7718742" y="5772451"/>
                </a:cubicBezTo>
                <a:lnTo>
                  <a:pt x="7614344" y="5775922"/>
                </a:lnTo>
                <a:lnTo>
                  <a:pt x="7527540" y="5770094"/>
                </a:lnTo>
                <a:lnTo>
                  <a:pt x="7519568" y="5767541"/>
                </a:lnTo>
                <a:cubicBezTo>
                  <a:pt x="7513990" y="5766202"/>
                  <a:pt x="7510170" y="5765852"/>
                  <a:pt x="7507409" y="5766206"/>
                </a:cubicBezTo>
                <a:lnTo>
                  <a:pt x="7507037" y="5766533"/>
                </a:lnTo>
                <a:lnTo>
                  <a:pt x="7495792" y="5764581"/>
                </a:lnTo>
                <a:cubicBezTo>
                  <a:pt x="7476983" y="5760463"/>
                  <a:pt x="7422525" y="5777879"/>
                  <a:pt x="7405388" y="5772686"/>
                </a:cubicBezTo>
                <a:cubicBezTo>
                  <a:pt x="7374786" y="5775636"/>
                  <a:pt x="7333987" y="5776741"/>
                  <a:pt x="7312177" y="5782281"/>
                </a:cubicBezTo>
                <a:lnTo>
                  <a:pt x="7310850" y="5783723"/>
                </a:lnTo>
                <a:lnTo>
                  <a:pt x="7218557" y="5758474"/>
                </a:lnTo>
                <a:lnTo>
                  <a:pt x="7201099" y="5753924"/>
                </a:lnTo>
                <a:lnTo>
                  <a:pt x="7197001" y="5748566"/>
                </a:lnTo>
                <a:cubicBezTo>
                  <a:pt x="7192109" y="5745043"/>
                  <a:pt x="7184503" y="5742904"/>
                  <a:pt x="7170805" y="5743918"/>
                </a:cubicBezTo>
                <a:lnTo>
                  <a:pt x="7096985" y="5731690"/>
                </a:lnTo>
                <a:cubicBezTo>
                  <a:pt x="7061145" y="5730712"/>
                  <a:pt x="7050186" y="5729735"/>
                  <a:pt x="7018493" y="5732064"/>
                </a:cubicBezTo>
                <a:cubicBezTo>
                  <a:pt x="6937525" y="5721126"/>
                  <a:pt x="6943642" y="5696960"/>
                  <a:pt x="6904143" y="5702558"/>
                </a:cubicBezTo>
                <a:cubicBezTo>
                  <a:pt x="6871919" y="5707766"/>
                  <a:pt x="6787986" y="5688692"/>
                  <a:pt x="6708219" y="5674603"/>
                </a:cubicBezTo>
                <a:cubicBezTo>
                  <a:pt x="6649103" y="5665148"/>
                  <a:pt x="6628103" y="5651047"/>
                  <a:pt x="6549452" y="5645827"/>
                </a:cubicBezTo>
                <a:cubicBezTo>
                  <a:pt x="6472151" y="5601737"/>
                  <a:pt x="6409693" y="5625460"/>
                  <a:pt x="6317557" y="5599027"/>
                </a:cubicBezTo>
                <a:cubicBezTo>
                  <a:pt x="6297548" y="5583505"/>
                  <a:pt x="6209289" y="5600698"/>
                  <a:pt x="6168671" y="5596940"/>
                </a:cubicBezTo>
                <a:cubicBezTo>
                  <a:pt x="6128053" y="5593182"/>
                  <a:pt x="6090537" y="5579634"/>
                  <a:pt x="6073845" y="5576478"/>
                </a:cubicBezTo>
                <a:lnTo>
                  <a:pt x="6068527" y="5578015"/>
                </a:lnTo>
                <a:lnTo>
                  <a:pt x="6048635" y="5577332"/>
                </a:lnTo>
                <a:lnTo>
                  <a:pt x="6041280" y="5585681"/>
                </a:lnTo>
                <a:lnTo>
                  <a:pt x="6010089" y="5590774"/>
                </a:lnTo>
                <a:cubicBezTo>
                  <a:pt x="5998678" y="5591361"/>
                  <a:pt x="5970125" y="5590448"/>
                  <a:pt x="5957374" y="5587130"/>
                </a:cubicBezTo>
                <a:lnTo>
                  <a:pt x="5758917" y="5571438"/>
                </a:lnTo>
                <a:lnTo>
                  <a:pt x="5626958" y="5570415"/>
                </a:lnTo>
                <a:lnTo>
                  <a:pt x="5470904" y="5584435"/>
                </a:lnTo>
                <a:cubicBezTo>
                  <a:pt x="5478132" y="5597463"/>
                  <a:pt x="5439008" y="5583397"/>
                  <a:pt x="5432758" y="5595688"/>
                </a:cubicBezTo>
                <a:cubicBezTo>
                  <a:pt x="5429367" y="5605720"/>
                  <a:pt x="5391826" y="5610404"/>
                  <a:pt x="5381665" y="5613390"/>
                </a:cubicBezTo>
                <a:lnTo>
                  <a:pt x="5261761" y="5633807"/>
                </a:lnTo>
                <a:cubicBezTo>
                  <a:pt x="5251596" y="5633991"/>
                  <a:pt x="5230549" y="5642301"/>
                  <a:pt x="5222961" y="5644931"/>
                </a:cubicBezTo>
                <a:lnTo>
                  <a:pt x="5174658" y="5647921"/>
                </a:lnTo>
                <a:lnTo>
                  <a:pt x="5156553" y="5655144"/>
                </a:lnTo>
                <a:lnTo>
                  <a:pt x="5142596" y="5658544"/>
                </a:lnTo>
                <a:lnTo>
                  <a:pt x="5139595" y="5660645"/>
                </a:lnTo>
                <a:cubicBezTo>
                  <a:pt x="5133875" y="5664685"/>
                  <a:pt x="5128077" y="5668496"/>
                  <a:pt x="5121657" y="5671498"/>
                </a:cubicBezTo>
                <a:cubicBezTo>
                  <a:pt x="5108318" y="5642879"/>
                  <a:pt x="5064854" y="5692315"/>
                  <a:pt x="5065789" y="5664927"/>
                </a:cubicBezTo>
                <a:cubicBezTo>
                  <a:pt x="5028194" y="5676443"/>
                  <a:pt x="5038945" y="5647354"/>
                  <a:pt x="5011512" y="5681308"/>
                </a:cubicBezTo>
                <a:cubicBezTo>
                  <a:pt x="4937025" y="5680925"/>
                  <a:pt x="4916355" y="5667918"/>
                  <a:pt x="4840439" y="5705325"/>
                </a:cubicBezTo>
                <a:cubicBezTo>
                  <a:pt x="4806741" y="5721967"/>
                  <a:pt x="4784108" y="5733113"/>
                  <a:pt x="4762445" y="5733093"/>
                </a:cubicBezTo>
                <a:cubicBezTo>
                  <a:pt x="4741324" y="5737594"/>
                  <a:pt x="4729483" y="5740416"/>
                  <a:pt x="4723183" y="5742108"/>
                </a:cubicBezTo>
                <a:lnTo>
                  <a:pt x="4721175" y="5742856"/>
                </a:lnTo>
                <a:lnTo>
                  <a:pt x="4715526" y="5741581"/>
                </a:lnTo>
                <a:cubicBezTo>
                  <a:pt x="4680149" y="5748537"/>
                  <a:pt x="4524746" y="5749345"/>
                  <a:pt x="4515811" y="5751483"/>
                </a:cubicBezTo>
                <a:cubicBezTo>
                  <a:pt x="4457821" y="5764595"/>
                  <a:pt x="4462660" y="5765336"/>
                  <a:pt x="4428540" y="5762134"/>
                </a:cubicBezTo>
                <a:cubicBezTo>
                  <a:pt x="4423305" y="5758763"/>
                  <a:pt x="4368975" y="5765057"/>
                  <a:pt x="4362874" y="5763480"/>
                </a:cubicBezTo>
                <a:lnTo>
                  <a:pt x="4316963" y="5756865"/>
                </a:lnTo>
                <a:lnTo>
                  <a:pt x="4315109" y="5758206"/>
                </a:lnTo>
                <a:cubicBezTo>
                  <a:pt x="4306124" y="5761577"/>
                  <a:pt x="4299996" y="5761576"/>
                  <a:pt x="4295141" y="5760085"/>
                </a:cubicBezTo>
                <a:lnTo>
                  <a:pt x="4290061" y="5757168"/>
                </a:lnTo>
                <a:lnTo>
                  <a:pt x="4276140" y="5757414"/>
                </a:lnTo>
                <a:lnTo>
                  <a:pt x="4248115" y="5755090"/>
                </a:lnTo>
                <a:lnTo>
                  <a:pt x="4202048" y="5757885"/>
                </a:lnTo>
                <a:cubicBezTo>
                  <a:pt x="4201946" y="5758305"/>
                  <a:pt x="4201844" y="5758724"/>
                  <a:pt x="4201744" y="5759144"/>
                </a:cubicBezTo>
                <a:cubicBezTo>
                  <a:pt x="4200117" y="5761981"/>
                  <a:pt x="4197141" y="5764100"/>
                  <a:pt x="4191246" y="5764778"/>
                </a:cubicBezTo>
                <a:cubicBezTo>
                  <a:pt x="4204214" y="5782067"/>
                  <a:pt x="4161275" y="5780172"/>
                  <a:pt x="4142743" y="5780643"/>
                </a:cubicBezTo>
                <a:cubicBezTo>
                  <a:pt x="4124718" y="5787709"/>
                  <a:pt x="4099100" y="5801289"/>
                  <a:pt x="4083095" y="5807176"/>
                </a:cubicBezTo>
                <a:lnTo>
                  <a:pt x="4074544" y="5808011"/>
                </a:lnTo>
                <a:cubicBezTo>
                  <a:pt x="4074505" y="5808112"/>
                  <a:pt x="4074464" y="5808211"/>
                  <a:pt x="4074425" y="5808310"/>
                </a:cubicBezTo>
                <a:cubicBezTo>
                  <a:pt x="4072679" y="5809094"/>
                  <a:pt x="4069907" y="5809595"/>
                  <a:pt x="4065508" y="5809754"/>
                </a:cubicBezTo>
                <a:lnTo>
                  <a:pt x="4058952" y="5809536"/>
                </a:lnTo>
                <a:lnTo>
                  <a:pt x="4042362" y="5811157"/>
                </a:lnTo>
                <a:lnTo>
                  <a:pt x="4036994" y="5813591"/>
                </a:lnTo>
                <a:lnTo>
                  <a:pt x="4035361" y="5817258"/>
                </a:lnTo>
                <a:lnTo>
                  <a:pt x="4033776" y="5817023"/>
                </a:lnTo>
                <a:cubicBezTo>
                  <a:pt x="4021425" y="5812159"/>
                  <a:pt x="4016875" y="5803783"/>
                  <a:pt x="4004536" y="5829591"/>
                </a:cubicBezTo>
                <a:cubicBezTo>
                  <a:pt x="3976668" y="5822526"/>
                  <a:pt x="3972978" y="5837855"/>
                  <a:pt x="3936844" y="5847048"/>
                </a:cubicBezTo>
                <a:cubicBezTo>
                  <a:pt x="3920507" y="5839324"/>
                  <a:pt x="3908536" y="5844013"/>
                  <a:pt x="3897273" y="5852703"/>
                </a:cubicBezTo>
                <a:cubicBezTo>
                  <a:pt x="3861093" y="5852207"/>
                  <a:pt x="3829629" y="5866077"/>
                  <a:pt x="3789758" y="5872941"/>
                </a:cubicBezTo>
                <a:cubicBezTo>
                  <a:pt x="3741008" y="5887647"/>
                  <a:pt x="3725130" y="5889624"/>
                  <a:pt x="3682511" y="5896864"/>
                </a:cubicBezTo>
                <a:lnTo>
                  <a:pt x="3610033" y="5929135"/>
                </a:lnTo>
                <a:lnTo>
                  <a:pt x="3603853" y="5927773"/>
                </a:lnTo>
                <a:cubicBezTo>
                  <a:pt x="3599581" y="5927154"/>
                  <a:pt x="3596727" y="5927154"/>
                  <a:pt x="3594734" y="5927609"/>
                </a:cubicBezTo>
                <a:lnTo>
                  <a:pt x="3594499" y="5927878"/>
                </a:lnTo>
                <a:lnTo>
                  <a:pt x="3585976" y="5927188"/>
                </a:lnTo>
                <a:cubicBezTo>
                  <a:pt x="3571624" y="5925397"/>
                  <a:pt x="3549390" y="5939596"/>
                  <a:pt x="3536133" y="5936887"/>
                </a:cubicBezTo>
                <a:cubicBezTo>
                  <a:pt x="3513941" y="5941183"/>
                  <a:pt x="3488623" y="5934918"/>
                  <a:pt x="3473221" y="5940548"/>
                </a:cubicBezTo>
                <a:lnTo>
                  <a:pt x="3400726" y="5952596"/>
                </a:lnTo>
                <a:lnTo>
                  <a:pt x="3375936" y="5941189"/>
                </a:lnTo>
                <a:lnTo>
                  <a:pt x="3348220" y="5944802"/>
                </a:lnTo>
                <a:cubicBezTo>
                  <a:pt x="3337207" y="5945475"/>
                  <a:pt x="3327055" y="5946237"/>
                  <a:pt x="3319640" y="5949737"/>
                </a:cubicBezTo>
                <a:lnTo>
                  <a:pt x="3248530" y="5968289"/>
                </a:lnTo>
                <a:lnTo>
                  <a:pt x="3210309" y="5954736"/>
                </a:lnTo>
                <a:cubicBezTo>
                  <a:pt x="3206089" y="5952812"/>
                  <a:pt x="3200153" y="5952268"/>
                  <a:pt x="3190376" y="5954857"/>
                </a:cubicBezTo>
                <a:lnTo>
                  <a:pt x="3188146" y="5956038"/>
                </a:lnTo>
                <a:cubicBezTo>
                  <a:pt x="3182626" y="5954058"/>
                  <a:pt x="3141857" y="5956624"/>
                  <a:pt x="3108597" y="5957358"/>
                </a:cubicBezTo>
                <a:cubicBezTo>
                  <a:pt x="3055969" y="5959784"/>
                  <a:pt x="3048941" y="5952417"/>
                  <a:pt x="2988585" y="5960444"/>
                </a:cubicBezTo>
                <a:cubicBezTo>
                  <a:pt x="2928854" y="5964632"/>
                  <a:pt x="2917952" y="5959591"/>
                  <a:pt x="2876541" y="5967961"/>
                </a:cubicBezTo>
                <a:lnTo>
                  <a:pt x="2626865" y="5968713"/>
                </a:lnTo>
                <a:cubicBezTo>
                  <a:pt x="2562349" y="5946800"/>
                  <a:pt x="2563423" y="5977398"/>
                  <a:pt x="2491423" y="5970428"/>
                </a:cubicBezTo>
                <a:cubicBezTo>
                  <a:pt x="2433092" y="6035904"/>
                  <a:pt x="2455710" y="5995425"/>
                  <a:pt x="2415618" y="6003657"/>
                </a:cubicBezTo>
                <a:lnTo>
                  <a:pt x="2290099" y="6001093"/>
                </a:lnTo>
                <a:cubicBezTo>
                  <a:pt x="2257058" y="5987464"/>
                  <a:pt x="2202459" y="6022632"/>
                  <a:pt x="2161715" y="6004244"/>
                </a:cubicBezTo>
                <a:cubicBezTo>
                  <a:pt x="2122715" y="6007244"/>
                  <a:pt x="2080451" y="6015292"/>
                  <a:pt x="2056090" y="6019086"/>
                </a:cubicBezTo>
                <a:cubicBezTo>
                  <a:pt x="2019829" y="6026050"/>
                  <a:pt x="1978840" y="6038739"/>
                  <a:pt x="1944154" y="6046026"/>
                </a:cubicBezTo>
                <a:cubicBezTo>
                  <a:pt x="1925868" y="6034021"/>
                  <a:pt x="1896028" y="6059125"/>
                  <a:pt x="1847969" y="6062810"/>
                </a:cubicBezTo>
                <a:cubicBezTo>
                  <a:pt x="1827978" y="6048913"/>
                  <a:pt x="1815571" y="6065486"/>
                  <a:pt x="1777084" y="6047209"/>
                </a:cubicBezTo>
                <a:cubicBezTo>
                  <a:pt x="1775440" y="6049158"/>
                  <a:pt x="1773398" y="6050977"/>
                  <a:pt x="1771026" y="6052610"/>
                </a:cubicBezTo>
                <a:cubicBezTo>
                  <a:pt x="1757252" y="6062088"/>
                  <a:pt x="1735529" y="6063344"/>
                  <a:pt x="1722510" y="6055412"/>
                </a:cubicBezTo>
                <a:cubicBezTo>
                  <a:pt x="1691780" y="6043382"/>
                  <a:pt x="1662322" y="6038247"/>
                  <a:pt x="1633942" y="6035716"/>
                </a:cubicBezTo>
                <a:lnTo>
                  <a:pt x="1586146" y="6045126"/>
                </a:lnTo>
                <a:cubicBezTo>
                  <a:pt x="1567949" y="6050358"/>
                  <a:pt x="1545901" y="6061305"/>
                  <a:pt x="1524749" y="6067115"/>
                </a:cubicBezTo>
                <a:cubicBezTo>
                  <a:pt x="1502587" y="6070337"/>
                  <a:pt x="1478014" y="6065935"/>
                  <a:pt x="1459243" y="6079986"/>
                </a:cubicBezTo>
                <a:cubicBezTo>
                  <a:pt x="1421475" y="6095139"/>
                  <a:pt x="1374525" y="6079162"/>
                  <a:pt x="1349458" y="6115647"/>
                </a:cubicBezTo>
                <a:cubicBezTo>
                  <a:pt x="1273277" y="6137331"/>
                  <a:pt x="1121513" y="6171202"/>
                  <a:pt x="1009213" y="6196169"/>
                </a:cubicBezTo>
                <a:cubicBezTo>
                  <a:pt x="939017" y="6208471"/>
                  <a:pt x="866896" y="6205091"/>
                  <a:pt x="808573" y="6211966"/>
                </a:cubicBezTo>
                <a:cubicBezTo>
                  <a:pt x="802824" y="6209126"/>
                  <a:pt x="726017" y="6232905"/>
                  <a:pt x="719550" y="6231933"/>
                </a:cubicBezTo>
                <a:lnTo>
                  <a:pt x="698796" y="6232599"/>
                </a:lnTo>
                <a:cubicBezTo>
                  <a:pt x="689834" y="6236836"/>
                  <a:pt x="683493" y="6237437"/>
                  <a:pt x="678328" y="6236429"/>
                </a:cubicBezTo>
                <a:lnTo>
                  <a:pt x="672785" y="6234027"/>
                </a:lnTo>
                <a:lnTo>
                  <a:pt x="658407" y="6235638"/>
                </a:lnTo>
                <a:lnTo>
                  <a:pt x="629186" y="6236074"/>
                </a:lnTo>
                <a:lnTo>
                  <a:pt x="624559" y="6238724"/>
                </a:lnTo>
                <a:lnTo>
                  <a:pt x="581799" y="6243380"/>
                </a:lnTo>
                <a:cubicBezTo>
                  <a:pt x="581737" y="6243807"/>
                  <a:pt x="581672" y="6244236"/>
                  <a:pt x="581609" y="6244664"/>
                </a:cubicBezTo>
                <a:cubicBezTo>
                  <a:pt x="580205" y="6247646"/>
                  <a:pt x="577332" y="6250048"/>
                  <a:pt x="571300" y="6251300"/>
                </a:cubicBezTo>
                <a:cubicBezTo>
                  <a:pt x="551624" y="6261209"/>
                  <a:pt x="484500" y="6294596"/>
                  <a:pt x="463550" y="6304115"/>
                </a:cubicBezTo>
                <a:cubicBezTo>
                  <a:pt x="453137" y="6305662"/>
                  <a:pt x="449732" y="6307620"/>
                  <a:pt x="445607" y="6308407"/>
                </a:cubicBezTo>
                <a:lnTo>
                  <a:pt x="438800" y="6308835"/>
                </a:lnTo>
                <a:cubicBezTo>
                  <a:pt x="417223" y="6317125"/>
                  <a:pt x="343313" y="6348349"/>
                  <a:pt x="316139" y="6358155"/>
                </a:cubicBezTo>
                <a:cubicBezTo>
                  <a:pt x="298482" y="6352074"/>
                  <a:pt x="286557" y="6357914"/>
                  <a:pt x="275749" y="6367668"/>
                </a:cubicBezTo>
                <a:cubicBezTo>
                  <a:pt x="238275" y="6370726"/>
                  <a:pt x="207077" y="6387621"/>
                  <a:pt x="166497" y="6398366"/>
                </a:cubicBezTo>
                <a:lnTo>
                  <a:pt x="1" y="6464830"/>
                </a:lnTo>
                <a:lnTo>
                  <a:pt x="1" y="2274073"/>
                </a:lnTo>
                <a:lnTo>
                  <a:pt x="0" y="2274073"/>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521F39-0D6D-40CD-BF0A-1A89DC52DD67}"/>
              </a:ext>
            </a:extLst>
          </p:cNvPr>
          <p:cNvSpPr txBox="1"/>
          <p:nvPr/>
        </p:nvSpPr>
        <p:spPr>
          <a:xfrm>
            <a:off x="3848100" y="6095265"/>
            <a:ext cx="5130800"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CHÙA TRẤN QUỐC</a:t>
            </a:r>
          </a:p>
        </p:txBody>
      </p:sp>
    </p:spTree>
    <p:extLst>
      <p:ext uri="{BB962C8B-B14F-4D97-AF65-F5344CB8AC3E}">
        <p14:creationId xmlns:p14="http://schemas.microsoft.com/office/powerpoint/2010/main" val="10284729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í mật về màu xanh lục của Hồ Gươm">
            <a:extLst>
              <a:ext uri="{FF2B5EF4-FFF2-40B4-BE49-F238E27FC236}">
                <a16:creationId xmlns:a16="http://schemas.microsoft.com/office/drawing/2014/main" id="{DE5FC875-9ECD-4379-8C34-157C28F7C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1763"/>
            <a:ext cx="10452100" cy="60864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53B144-62B0-4FD4-A355-7D91363003AB}"/>
              </a:ext>
            </a:extLst>
          </p:cNvPr>
          <p:cNvSpPr txBox="1"/>
          <p:nvPr/>
        </p:nvSpPr>
        <p:spPr>
          <a:xfrm>
            <a:off x="3505200" y="6218238"/>
            <a:ext cx="5384800"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HỒ GƯƠM/ HỒ HOÀN KIẾM</a:t>
            </a:r>
          </a:p>
        </p:txBody>
      </p:sp>
    </p:spTree>
    <p:extLst>
      <p:ext uri="{BB962C8B-B14F-4D97-AF65-F5344CB8AC3E}">
        <p14:creationId xmlns:p14="http://schemas.microsoft.com/office/powerpoint/2010/main" val="373929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 name="Rectangle 14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4" name="Picture 8" descr="Tranh chuyện: Sự tích Hồ Gươm - Thư viện mầm non">
            <a:extLst>
              <a:ext uri="{FF2B5EF4-FFF2-40B4-BE49-F238E27FC236}">
                <a16:creationId xmlns:a16="http://schemas.microsoft.com/office/drawing/2014/main" id="{39152878-3DDA-5649-A619-A54EDB21AE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64" r="1469"/>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ự tích Hồ Gươm - Truyền thuyết Hồ Hoàn Kiếm Hà Nội">
            <a:extLst>
              <a:ext uri="{FF2B5EF4-FFF2-40B4-BE49-F238E27FC236}">
                <a16:creationId xmlns:a16="http://schemas.microsoft.com/office/drawing/2014/main" id="{543CC673-FA79-854E-86EA-0BC3E13552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12" r="19967"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7" name="Rectangle 14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EC2E0D-CABB-924A-BDF1-F17C9DFAEBB7}"/>
              </a:ext>
            </a:extLst>
          </p:cNvPr>
          <p:cNvSpPr txBox="1"/>
          <p:nvPr/>
        </p:nvSpPr>
        <p:spPr>
          <a:xfrm>
            <a:off x="4286858" y="2460103"/>
            <a:ext cx="3618284" cy="1345720"/>
          </a:xfrm>
          <a:prstGeom prst="rect">
            <a:avLst/>
          </a:prstGeom>
          <a:noFill/>
        </p:spPr>
        <p:txBody>
          <a:bodyPr vert="horz" lIns="91440" tIns="45720" rIns="91440" bIns="45720" rtlCol="0" anchor="ctr">
            <a:noAutofit/>
          </a:bodyPr>
          <a:lstStyle/>
          <a:p>
            <a:pPr algn="ctr">
              <a:lnSpc>
                <a:spcPct val="160000"/>
              </a:lnSpc>
              <a:spcBef>
                <a:spcPct val="0"/>
              </a:spcBef>
              <a:spcAft>
                <a:spcPts val="600"/>
              </a:spcAft>
            </a:pPr>
            <a:r>
              <a:rPr lang="en-US" sz="5500" b="1" kern="1200" dirty="0" err="1">
                <a:solidFill>
                  <a:srgbClr val="C00000"/>
                </a:solidFill>
                <a:latin typeface="Times New Roman" panose="02020603050405020304" pitchFamily="18" charset="0"/>
                <a:ea typeface="+mj-ea"/>
                <a:cs typeface="Times New Roman" panose="02020603050405020304" pitchFamily="18" charset="0"/>
              </a:rPr>
              <a:t>Sự</a:t>
            </a:r>
            <a:r>
              <a:rPr lang="en-US" sz="5500" b="1" kern="1200" dirty="0">
                <a:solidFill>
                  <a:srgbClr val="C00000"/>
                </a:solidFill>
                <a:latin typeface="Times New Roman" panose="02020603050405020304" pitchFamily="18" charset="0"/>
                <a:ea typeface="+mj-ea"/>
                <a:cs typeface="Times New Roman" panose="02020603050405020304" pitchFamily="18" charset="0"/>
              </a:rPr>
              <a:t> </a:t>
            </a:r>
            <a:r>
              <a:rPr lang="en-US" sz="5500" b="1" kern="1200" dirty="0" err="1">
                <a:solidFill>
                  <a:srgbClr val="C00000"/>
                </a:solidFill>
                <a:latin typeface="Times New Roman" panose="02020603050405020304" pitchFamily="18" charset="0"/>
                <a:ea typeface="+mj-ea"/>
                <a:cs typeface="Times New Roman" panose="02020603050405020304" pitchFamily="18" charset="0"/>
              </a:rPr>
              <a:t>tích</a:t>
            </a:r>
            <a:r>
              <a:rPr lang="en-US" sz="5500" b="1" kern="1200" dirty="0">
                <a:solidFill>
                  <a:srgbClr val="C00000"/>
                </a:solidFill>
                <a:latin typeface="Times New Roman" panose="02020603050405020304" pitchFamily="18" charset="0"/>
                <a:ea typeface="+mj-ea"/>
                <a:cs typeface="Times New Roman" panose="02020603050405020304" pitchFamily="18" charset="0"/>
              </a:rPr>
              <a:t> </a:t>
            </a:r>
          </a:p>
          <a:p>
            <a:pPr algn="ctr">
              <a:lnSpc>
                <a:spcPct val="160000"/>
              </a:lnSpc>
              <a:spcBef>
                <a:spcPct val="0"/>
              </a:spcBef>
              <a:spcAft>
                <a:spcPts val="600"/>
              </a:spcAft>
            </a:pPr>
            <a:r>
              <a:rPr lang="en-US" sz="5500" b="1" kern="1200" dirty="0" err="1">
                <a:solidFill>
                  <a:srgbClr val="C00000"/>
                </a:solidFill>
                <a:latin typeface="Times New Roman" panose="02020603050405020304" pitchFamily="18" charset="0"/>
                <a:ea typeface="+mj-ea"/>
                <a:cs typeface="Times New Roman" panose="02020603050405020304" pitchFamily="18" charset="0"/>
              </a:rPr>
              <a:t>Hồ</a:t>
            </a:r>
            <a:r>
              <a:rPr lang="en-US" sz="5500" b="1" kern="1200" dirty="0">
                <a:solidFill>
                  <a:srgbClr val="C00000"/>
                </a:solidFill>
                <a:latin typeface="Times New Roman" panose="02020603050405020304" pitchFamily="18" charset="0"/>
                <a:ea typeface="+mj-ea"/>
                <a:cs typeface="Times New Roman" panose="02020603050405020304" pitchFamily="18" charset="0"/>
              </a:rPr>
              <a:t> </a:t>
            </a:r>
            <a:r>
              <a:rPr lang="en-US" sz="5500" b="1" kern="1200" dirty="0" err="1">
                <a:solidFill>
                  <a:srgbClr val="C00000"/>
                </a:solidFill>
                <a:latin typeface="Times New Roman" panose="02020603050405020304" pitchFamily="18" charset="0"/>
                <a:ea typeface="+mj-ea"/>
                <a:cs typeface="Times New Roman" panose="02020603050405020304" pitchFamily="18" charset="0"/>
              </a:rPr>
              <a:t>Gươm</a:t>
            </a:r>
            <a:endParaRPr lang="en-US" sz="5500" b="1" kern="1200" dirty="0">
              <a:solidFill>
                <a:srgbClr val="C00000"/>
              </a:solidFill>
              <a:latin typeface="Times New Roman" panose="02020603050405020304" pitchFamily="18" charset="0"/>
              <a:ea typeface="+mj-ea"/>
              <a:cs typeface="Times New Roman" panose="02020603050405020304" pitchFamily="18" charset="0"/>
            </a:endParaRPr>
          </a:p>
        </p:txBody>
      </p:sp>
      <p:sp>
        <p:nvSpPr>
          <p:cNvPr id="4108" name="Frame 14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utoShape 4" descr="Sự tích hồ Gươm">
            <a:extLst>
              <a:ext uri="{FF2B5EF4-FFF2-40B4-BE49-F238E27FC236}">
                <a16:creationId xmlns:a16="http://schemas.microsoft.com/office/drawing/2014/main" id="{35143AA7-4573-424F-96CB-A5D32FC00E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Tree>
    <p:extLst>
      <p:ext uri="{BB962C8B-B14F-4D97-AF65-F5344CB8AC3E}">
        <p14:creationId xmlns:p14="http://schemas.microsoft.com/office/powerpoint/2010/main" val="2335955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5486400"/>
            <a:ext cx="12163928" cy="1371600"/>
          </a:xfrm>
          <a:prstGeom prst="rect">
            <a:avLst/>
          </a:prstGeom>
        </p:spPr>
      </p:pic>
      <p:pic>
        <p:nvPicPr>
          <p:cNvPr id="17" name="图片 16"/>
          <p:cNvPicPr>
            <a:picLocks noChangeAspect="1"/>
          </p:cNvPicPr>
          <p:nvPr/>
        </p:nvPicPr>
        <p:blipFill>
          <a:blip r:embed="rId4"/>
          <a:stretch>
            <a:fillRect/>
          </a:stretch>
        </p:blipFill>
        <p:spPr>
          <a:xfrm>
            <a:off x="4500467" y="1639613"/>
            <a:ext cx="540000" cy="371250"/>
          </a:xfrm>
          <a:prstGeom prst="rect">
            <a:avLst/>
          </a:prstGeom>
        </p:spPr>
      </p:pic>
      <p:pic>
        <p:nvPicPr>
          <p:cNvPr id="18" name="图片 17"/>
          <p:cNvPicPr>
            <a:picLocks noChangeAspect="1"/>
          </p:cNvPicPr>
          <p:nvPr/>
        </p:nvPicPr>
        <p:blipFill>
          <a:blip r:embed="rId5"/>
          <a:stretch>
            <a:fillRect/>
          </a:stretch>
        </p:blipFill>
        <p:spPr>
          <a:xfrm>
            <a:off x="592427" y="253170"/>
            <a:ext cx="795054" cy="419612"/>
          </a:xfrm>
          <a:prstGeom prst="rect">
            <a:avLst/>
          </a:prstGeom>
        </p:spPr>
      </p:pic>
      <p:pic>
        <p:nvPicPr>
          <p:cNvPr id="19" name="图片 18"/>
          <p:cNvPicPr>
            <a:picLocks noChangeAspect="1"/>
          </p:cNvPicPr>
          <p:nvPr/>
        </p:nvPicPr>
        <p:blipFill>
          <a:blip r:embed="rId6"/>
          <a:stretch>
            <a:fillRect/>
          </a:stretch>
        </p:blipFill>
        <p:spPr>
          <a:xfrm>
            <a:off x="10739068" y="117517"/>
            <a:ext cx="1289800" cy="954787"/>
          </a:xfrm>
          <a:prstGeom prst="rect">
            <a:avLst/>
          </a:prstGeom>
        </p:spPr>
      </p:pic>
      <p:pic>
        <p:nvPicPr>
          <p:cNvPr id="49" name="图片 50">
            <a:extLst>
              <a:ext uri="{FF2B5EF4-FFF2-40B4-BE49-F238E27FC236}">
                <a16:creationId xmlns:a16="http://schemas.microsoft.com/office/drawing/2014/main" id="{F8B766B5-6523-104C-AA11-3100D7C23499}"/>
              </a:ext>
            </a:extLst>
          </p:cNvPr>
          <p:cNvPicPr>
            <a:picLocks noChangeAspect="1"/>
          </p:cNvPicPr>
          <p:nvPr/>
        </p:nvPicPr>
        <p:blipFill>
          <a:blip r:embed="rId7"/>
          <a:stretch>
            <a:fillRect/>
          </a:stretch>
        </p:blipFill>
        <p:spPr>
          <a:xfrm>
            <a:off x="0" y="40534"/>
            <a:ext cx="11216940" cy="1414395"/>
          </a:xfrm>
          <a:prstGeom prst="rect">
            <a:avLst/>
          </a:prstGeom>
        </p:spPr>
      </p:pic>
      <p:pic>
        <p:nvPicPr>
          <p:cNvPr id="2" name="Picture 1">
            <a:extLst>
              <a:ext uri="{FF2B5EF4-FFF2-40B4-BE49-F238E27FC236}">
                <a16:creationId xmlns:a16="http://schemas.microsoft.com/office/drawing/2014/main" id="{78A99106-6927-4A28-89D8-3BE1BA4C8099}"/>
              </a:ext>
            </a:extLst>
          </p:cNvPr>
          <p:cNvPicPr>
            <a:picLocks noChangeAspect="1"/>
          </p:cNvPicPr>
          <p:nvPr/>
        </p:nvPicPr>
        <p:blipFill>
          <a:blip r:embed="rId8"/>
          <a:stretch>
            <a:fillRect/>
          </a:stretch>
        </p:blipFill>
        <p:spPr>
          <a:xfrm>
            <a:off x="581814" y="1171492"/>
            <a:ext cx="7962066" cy="3699381"/>
          </a:xfrm>
          <a:prstGeom prst="rect">
            <a:avLst/>
          </a:prstGeom>
        </p:spPr>
      </p:pic>
      <p:sp>
        <p:nvSpPr>
          <p:cNvPr id="3" name="TextBox 2">
            <a:extLst>
              <a:ext uri="{FF2B5EF4-FFF2-40B4-BE49-F238E27FC236}">
                <a16:creationId xmlns:a16="http://schemas.microsoft.com/office/drawing/2014/main" id="{8EC4AD4A-5354-4A5D-AA81-04C0FF249622}"/>
              </a:ext>
            </a:extLst>
          </p:cNvPr>
          <p:cNvSpPr txBox="1"/>
          <p:nvPr/>
        </p:nvSpPr>
        <p:spPr>
          <a:xfrm>
            <a:off x="1311152" y="1955468"/>
            <a:ext cx="6339155" cy="1938992"/>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I/ TRẢI NGHIỆM CÙNG VĂN BẢN</a:t>
            </a:r>
          </a:p>
          <a:p>
            <a:r>
              <a:rPr lang="en-US" sz="3000" b="1" dirty="0">
                <a:latin typeface="Times New Roman" panose="02020603050405020304" pitchFamily="18" charset="0"/>
                <a:cs typeface="Times New Roman" panose="02020603050405020304" pitchFamily="18" charset="0"/>
              </a:rPr>
              <a:t>1/ Thể </a:t>
            </a:r>
            <a:r>
              <a:rPr lang="en-US" sz="3000" b="1" dirty="0" err="1">
                <a:latin typeface="Times New Roman" panose="02020603050405020304" pitchFamily="18" charset="0"/>
                <a:cs typeface="Times New Roman" panose="02020603050405020304" pitchFamily="18" charset="0"/>
              </a:rPr>
              <a:t>loại</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Truyền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thuyết</a:t>
            </a:r>
            <a:endParaRPr lang="en-US" sz="3000" dirty="0">
              <a:latin typeface="Times New Roman" panose="02020603050405020304" pitchFamily="18" charset="0"/>
              <a:cs typeface="Times New Roman" panose="02020603050405020304" pitchFamily="18" charset="0"/>
            </a:endParaRPr>
          </a:p>
          <a:p>
            <a:r>
              <a:rPr lang="en-US" sz="3000" b="1" dirty="0">
                <a:latin typeface="Times New Roman" panose="02020603050405020304" pitchFamily="18" charset="0"/>
                <a:cs typeface="Times New Roman" panose="02020603050405020304" pitchFamily="18" charset="0"/>
              </a:rPr>
              <a:t>2/ Nhân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Lê Lợi</a:t>
            </a:r>
          </a:p>
          <a:p>
            <a:r>
              <a:rPr lang="en-US" sz="3000" b="1" dirty="0">
                <a:latin typeface="Times New Roman" panose="02020603050405020304" pitchFamily="18" charset="0"/>
                <a:cs typeface="Times New Roman" panose="02020603050405020304" pitchFamily="18" charset="0"/>
              </a:rPr>
              <a:t>3/ Phương </a:t>
            </a:r>
            <a:r>
              <a:rPr lang="en-US" sz="3000" b="1" dirty="0" err="1">
                <a:latin typeface="Times New Roman" panose="02020603050405020304" pitchFamily="18" charset="0"/>
                <a:cs typeface="Times New Roman" panose="02020603050405020304" pitchFamily="18" charset="0"/>
              </a:rPr>
              <a:t>thức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biểu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đạt</a:t>
            </a:r>
            <a:r>
              <a:rPr lang="en-US" sz="3000" b="1"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Tự </a:t>
            </a:r>
            <a:r>
              <a:rPr lang="en-US" sz="3000" dirty="0" err="1">
                <a:latin typeface="Times New Roman" panose="02020603050405020304" pitchFamily="18" charset="0"/>
                <a:cs typeface="Times New Roman" panose="02020603050405020304" pitchFamily="18" charset="0"/>
              </a:rPr>
              <a:t>sự</a:t>
            </a:r>
            <a:endParaRPr lang="en-US" sz="3000" dirty="0">
              <a:latin typeface="Times New Roman" panose="02020603050405020304" pitchFamily="18" charset="0"/>
              <a:cs typeface="Times New Roman" panose="02020603050405020304" pitchFamily="18" charset="0"/>
            </a:endParaRPr>
          </a:p>
        </p:txBody>
      </p:sp>
      <p:pic>
        <p:nvPicPr>
          <p:cNvPr id="9" name="Picture 8" descr="Picture1">
            <a:extLst>
              <a:ext uri="{FF2B5EF4-FFF2-40B4-BE49-F238E27FC236}">
                <a16:creationId xmlns:a16="http://schemas.microsoft.com/office/drawing/2014/main" id="{73E102ED-8337-4EFD-9E23-CD1DFC55A7D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8171396">
            <a:off x="8557696" y="-250626"/>
            <a:ext cx="1509206" cy="188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C97C404-58C2-40FE-A7FF-E9145A2F7C97}"/>
              </a:ext>
            </a:extLst>
          </p:cNvPr>
          <p:cNvPicPr>
            <a:picLocks noChangeAspect="1"/>
          </p:cNvPicPr>
          <p:nvPr/>
        </p:nvPicPr>
        <p:blipFill>
          <a:blip r:embed="rId10"/>
          <a:stretch>
            <a:fillRect/>
          </a:stretch>
        </p:blipFill>
        <p:spPr>
          <a:xfrm>
            <a:off x="8522026" y="2203262"/>
            <a:ext cx="3669974" cy="4628390"/>
          </a:xfrm>
          <a:prstGeom prst="rect">
            <a:avLst/>
          </a:prstGeom>
        </p:spPr>
      </p:pic>
    </p:spTree>
    <p:extLst>
      <p:ext uri="{BB962C8B-B14F-4D97-AF65-F5344CB8AC3E}">
        <p14:creationId xmlns:p14="http://schemas.microsoft.com/office/powerpoint/2010/main" val="1765044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25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0"/>
                                        <p:tgtEl>
                                          <p:spTgt spid="3">
                                            <p:txEl>
                                              <p:pRg st="2" end="2"/>
                                            </p:txEl>
                                          </p:spTgt>
                                        </p:tgtEl>
                                      </p:cBhvr>
                                    </p:animEffect>
                                    <p:anim calcmode="lin" valueType="num">
                                      <p:cBhvr>
                                        <p:cTn id="4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1000"/>
                                        <p:tgtEl>
                                          <p:spTgt spid="3">
                                            <p:txEl>
                                              <p:pRg st="3" end="3"/>
                                            </p:txEl>
                                          </p:spTgt>
                                        </p:tgtEl>
                                      </p:cBhvr>
                                    </p:animEffect>
                                    <p:anim calcmode="lin" valueType="num">
                                      <p:cBhvr>
                                        <p:cTn id="4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5486400"/>
            <a:ext cx="12163928" cy="1371600"/>
          </a:xfrm>
          <a:prstGeom prst="rect">
            <a:avLst/>
          </a:prstGeom>
        </p:spPr>
      </p:pic>
      <p:pic>
        <p:nvPicPr>
          <p:cNvPr id="17" name="图片 16"/>
          <p:cNvPicPr>
            <a:picLocks noChangeAspect="1"/>
          </p:cNvPicPr>
          <p:nvPr/>
        </p:nvPicPr>
        <p:blipFill>
          <a:blip r:embed="rId4"/>
          <a:stretch>
            <a:fillRect/>
          </a:stretch>
        </p:blipFill>
        <p:spPr>
          <a:xfrm>
            <a:off x="4500467" y="1639613"/>
            <a:ext cx="540000" cy="371250"/>
          </a:xfrm>
          <a:prstGeom prst="rect">
            <a:avLst/>
          </a:prstGeom>
        </p:spPr>
      </p:pic>
      <p:pic>
        <p:nvPicPr>
          <p:cNvPr id="18" name="图片 17"/>
          <p:cNvPicPr>
            <a:picLocks noChangeAspect="1"/>
          </p:cNvPicPr>
          <p:nvPr/>
        </p:nvPicPr>
        <p:blipFill>
          <a:blip r:embed="rId5"/>
          <a:stretch>
            <a:fillRect/>
          </a:stretch>
        </p:blipFill>
        <p:spPr>
          <a:xfrm>
            <a:off x="592427" y="253170"/>
            <a:ext cx="795054" cy="419612"/>
          </a:xfrm>
          <a:prstGeom prst="rect">
            <a:avLst/>
          </a:prstGeom>
        </p:spPr>
      </p:pic>
      <p:pic>
        <p:nvPicPr>
          <p:cNvPr id="19" name="图片 18"/>
          <p:cNvPicPr>
            <a:picLocks noChangeAspect="1"/>
          </p:cNvPicPr>
          <p:nvPr/>
        </p:nvPicPr>
        <p:blipFill>
          <a:blip r:embed="rId6"/>
          <a:stretch>
            <a:fillRect/>
          </a:stretch>
        </p:blipFill>
        <p:spPr>
          <a:xfrm>
            <a:off x="10739068" y="117517"/>
            <a:ext cx="1289800" cy="954787"/>
          </a:xfrm>
          <a:prstGeom prst="rect">
            <a:avLst/>
          </a:prstGeom>
        </p:spPr>
      </p:pic>
      <p:pic>
        <p:nvPicPr>
          <p:cNvPr id="49" name="图片 50">
            <a:extLst>
              <a:ext uri="{FF2B5EF4-FFF2-40B4-BE49-F238E27FC236}">
                <a16:creationId xmlns:a16="http://schemas.microsoft.com/office/drawing/2014/main" id="{F8B766B5-6523-104C-AA11-3100D7C23499}"/>
              </a:ext>
            </a:extLst>
          </p:cNvPr>
          <p:cNvPicPr>
            <a:picLocks noChangeAspect="1"/>
          </p:cNvPicPr>
          <p:nvPr/>
        </p:nvPicPr>
        <p:blipFill>
          <a:blip r:embed="rId7"/>
          <a:stretch>
            <a:fillRect/>
          </a:stretch>
        </p:blipFill>
        <p:spPr>
          <a:xfrm>
            <a:off x="0" y="40535"/>
            <a:ext cx="11216940" cy="1053846"/>
          </a:xfrm>
          <a:prstGeom prst="rect">
            <a:avLst/>
          </a:prstGeom>
        </p:spPr>
      </p:pic>
      <p:pic>
        <p:nvPicPr>
          <p:cNvPr id="2" name="Picture 1">
            <a:extLst>
              <a:ext uri="{FF2B5EF4-FFF2-40B4-BE49-F238E27FC236}">
                <a16:creationId xmlns:a16="http://schemas.microsoft.com/office/drawing/2014/main" id="{78A99106-6927-4A28-89D8-3BE1BA4C8099}"/>
              </a:ext>
            </a:extLst>
          </p:cNvPr>
          <p:cNvPicPr>
            <a:picLocks noChangeAspect="1"/>
          </p:cNvPicPr>
          <p:nvPr/>
        </p:nvPicPr>
        <p:blipFill>
          <a:blip r:embed="rId8"/>
          <a:stretch>
            <a:fillRect/>
          </a:stretch>
        </p:blipFill>
        <p:spPr>
          <a:xfrm>
            <a:off x="328663" y="1043510"/>
            <a:ext cx="6866611" cy="3896986"/>
          </a:xfrm>
          <a:prstGeom prst="rect">
            <a:avLst/>
          </a:prstGeom>
        </p:spPr>
      </p:pic>
      <p:sp>
        <p:nvSpPr>
          <p:cNvPr id="3" name="TextBox 2">
            <a:extLst>
              <a:ext uri="{FF2B5EF4-FFF2-40B4-BE49-F238E27FC236}">
                <a16:creationId xmlns:a16="http://schemas.microsoft.com/office/drawing/2014/main" id="{8EC4AD4A-5354-4A5D-AA81-04C0FF249622}"/>
              </a:ext>
            </a:extLst>
          </p:cNvPr>
          <p:cNvSpPr txBox="1"/>
          <p:nvPr/>
        </p:nvSpPr>
        <p:spPr>
          <a:xfrm>
            <a:off x="880312" y="1475839"/>
            <a:ext cx="6143788" cy="2779351"/>
          </a:xfrm>
          <a:prstGeom prst="rect">
            <a:avLst/>
          </a:prstGeom>
          <a:noFill/>
        </p:spPr>
        <p:txBody>
          <a:bodyPr wrap="square" rtlCol="0">
            <a:spAutoFit/>
          </a:bodyPr>
          <a:lstStyle/>
          <a:p>
            <a:pPr>
              <a:lnSpc>
                <a:spcPct val="150000"/>
              </a:lnSpc>
            </a:pPr>
            <a:r>
              <a:rPr lang="en-US" sz="3000" b="1" dirty="0">
                <a:latin typeface="Times New Roman" panose="02020603050405020304" pitchFamily="18" charset="0"/>
                <a:cs typeface="Times New Roman" panose="02020603050405020304" pitchFamily="18" charset="0"/>
              </a:rPr>
              <a:t>II/ SUY NGẪM VÀ PHẢN HỒI</a:t>
            </a:r>
          </a:p>
          <a:p>
            <a:pPr>
              <a:lnSpc>
                <a:spcPct val="150000"/>
              </a:lnSpc>
            </a:pPr>
            <a:r>
              <a:rPr lang="en-US" sz="3000" dirty="0">
                <a:latin typeface="Times New Roman" panose="02020603050405020304" pitchFamily="18" charset="0"/>
                <a:cs typeface="Times New Roman" panose="02020603050405020304" pitchFamily="18" charset="0"/>
              </a:rPr>
              <a:t>1/ </a:t>
            </a:r>
            <a:r>
              <a:rPr lang="en-US" sz="3000" dirty="0" err="1">
                <a:latin typeface="Times New Roman" panose="02020603050405020304" pitchFamily="18" charset="0"/>
                <a:cs typeface="Times New Roman" panose="02020603050405020304" pitchFamily="18" charset="0"/>
              </a:rPr>
              <a:t>Đặc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thể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truyền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thuyết</a:t>
            </a:r>
            <a:r>
              <a:rPr lang="en-US" sz="3000" dirty="0">
                <a:latin typeface="Times New Roman" panose="02020603050405020304" pitchFamily="18" charset="0"/>
                <a:cs typeface="Times New Roman" panose="02020603050405020304" pitchFamily="18" charset="0"/>
              </a:rPr>
              <a:t> qua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 </a:t>
            </a:r>
            <a:r>
              <a:rPr lang="en-US" sz="3000" i="1" dirty="0">
                <a:latin typeface="Times New Roman" panose="02020603050405020304" pitchFamily="18" charset="0"/>
                <a:cs typeface="Times New Roman" panose="02020603050405020304" pitchFamily="18" charset="0"/>
              </a:rPr>
              <a:t>Sự </a:t>
            </a:r>
            <a:r>
              <a:rPr lang="en-US" sz="3000" i="1" dirty="0" err="1">
                <a:latin typeface="Times New Roman" panose="02020603050405020304" pitchFamily="18" charset="0"/>
                <a:cs typeface="Times New Roman" panose="02020603050405020304" pitchFamily="18" charset="0"/>
              </a:rPr>
              <a:t>tích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Hồ</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Gươm</a:t>
            </a:r>
            <a:endParaRPr lang="en-US" sz="3000" i="1"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2/ Ý </a:t>
            </a:r>
            <a:r>
              <a:rPr lang="en-US" sz="3000" dirty="0" err="1">
                <a:latin typeface="Times New Roman" panose="02020603050405020304" pitchFamily="18" charset="0"/>
                <a:cs typeface="Times New Roman" panose="02020603050405020304" pitchFamily="18" charset="0"/>
              </a:rPr>
              <a:t>nghĩa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endParaRPr lang="en-US" sz="30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A40B7A6-2703-4E37-A007-56336E808647}"/>
              </a:ext>
            </a:extLst>
          </p:cNvPr>
          <p:cNvPicPr>
            <a:picLocks noChangeAspect="1"/>
          </p:cNvPicPr>
          <p:nvPr/>
        </p:nvPicPr>
        <p:blipFill>
          <a:blip r:embed="rId9"/>
          <a:stretch>
            <a:fillRect/>
          </a:stretch>
        </p:blipFill>
        <p:spPr>
          <a:xfrm rot="20565241">
            <a:off x="7552453" y="1056330"/>
            <a:ext cx="4111194" cy="4187681"/>
          </a:xfrm>
          <a:prstGeom prst="rect">
            <a:avLst/>
          </a:prstGeom>
        </p:spPr>
      </p:pic>
    </p:spTree>
    <p:extLst>
      <p:ext uri="{BB962C8B-B14F-4D97-AF65-F5344CB8AC3E}">
        <p14:creationId xmlns:p14="http://schemas.microsoft.com/office/powerpoint/2010/main" val="3344036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25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0"/>
                                        <p:tgtEl>
                                          <p:spTgt spid="3">
                                            <p:txEl>
                                              <p:pRg st="2" end="2"/>
                                            </p:txEl>
                                          </p:spTgt>
                                        </p:tgtEl>
                                      </p:cBhvr>
                                    </p:animEffect>
                                    <p:anim calcmode="lin" valueType="num">
                                      <p:cBhvr>
                                        <p:cTn id="4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184D3F-3C0F-B84A-AFBC-FBEF221DDD30}"/>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21157" y="1006867"/>
            <a:ext cx="10713239" cy="5571065"/>
          </a:xfrm>
          <a:prstGeom prst="rect">
            <a:avLst/>
          </a:prstGeom>
          <a:noFill/>
          <a:ln>
            <a:noFill/>
          </a:ln>
        </p:spPr>
      </p:pic>
      <p:sp>
        <p:nvSpPr>
          <p:cNvPr id="10" name="Rectangle 9">
            <a:extLst>
              <a:ext uri="{FF2B5EF4-FFF2-40B4-BE49-F238E27FC236}">
                <a16:creationId xmlns:a16="http://schemas.microsoft.com/office/drawing/2014/main" id="{9D74DC97-AEA2-4AEF-ACCE-F3FFB57B84B3}"/>
              </a:ext>
            </a:extLst>
          </p:cNvPr>
          <p:cNvSpPr/>
          <p:nvPr/>
        </p:nvSpPr>
        <p:spPr>
          <a:xfrm>
            <a:off x="0" y="0"/>
            <a:ext cx="7109717" cy="1006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rgbClr val="FF0000"/>
                </a:solidFill>
                <a:latin typeface="Times New Roman" panose="02020603050405020304" pitchFamily="18" charset="0"/>
                <a:cs typeface="Times New Roman" panose="02020603050405020304" pitchFamily="18" charset="0"/>
              </a:rPr>
              <a:t>1/ </a:t>
            </a:r>
            <a:r>
              <a:rPr lang="en-US" sz="2600" b="1" dirty="0" err="1">
                <a:solidFill>
                  <a:srgbClr val="FF0000"/>
                </a:solidFill>
                <a:latin typeface="Times New Roman" panose="02020603050405020304" pitchFamily="18" charset="0"/>
                <a:cs typeface="Times New Roman" panose="02020603050405020304" pitchFamily="18" charset="0"/>
              </a:rPr>
              <a:t>Đặc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điểm</a:t>
            </a:r>
            <a:r>
              <a:rPr lang="en-US" sz="2600" b="1" dirty="0">
                <a:solidFill>
                  <a:srgbClr val="FF0000"/>
                </a:solidFill>
                <a:latin typeface="Times New Roman" panose="02020603050405020304" pitchFamily="18" charset="0"/>
                <a:cs typeface="Times New Roman" panose="02020603050405020304" pitchFamily="18" charset="0"/>
              </a:rPr>
              <a:t> thể </a:t>
            </a:r>
            <a:r>
              <a:rPr lang="en-US" sz="2600" b="1" dirty="0" err="1">
                <a:solidFill>
                  <a:srgbClr val="FF0000"/>
                </a:solidFill>
                <a:latin typeface="Times New Roman" panose="02020603050405020304" pitchFamily="18" charset="0"/>
                <a:cs typeface="Times New Roman" panose="02020603050405020304" pitchFamily="18" charset="0"/>
              </a:rPr>
              <a:t>loại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truyền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thuyết</a:t>
            </a:r>
            <a:r>
              <a:rPr lang="en-US" sz="2600" b="1" dirty="0">
                <a:solidFill>
                  <a:srgbClr val="FF0000"/>
                </a:solidFill>
                <a:latin typeface="Times New Roman" panose="02020603050405020304" pitchFamily="18" charset="0"/>
                <a:cs typeface="Times New Roman" panose="02020603050405020304" pitchFamily="18" charset="0"/>
              </a:rPr>
              <a:t> qua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bản</a:t>
            </a:r>
            <a:endParaRPr lang="en-US" sz="2600" b="1" dirty="0">
              <a:solidFill>
                <a:srgbClr val="FF0000"/>
              </a:solidFill>
              <a:latin typeface="Times New Roman" panose="02020603050405020304" pitchFamily="18" charset="0"/>
              <a:cs typeface="Times New Roman" panose="02020603050405020304" pitchFamily="18" charset="0"/>
            </a:endParaRPr>
          </a:p>
          <a:p>
            <a:pPr marL="514350" indent="-514350">
              <a:buAutoNum type="alphaLcParenR"/>
            </a:pPr>
            <a:r>
              <a:rPr lang="en-US" sz="2600" b="1" dirty="0" err="1">
                <a:solidFill>
                  <a:schemeClr val="accent5">
                    <a:lumMod val="50000"/>
                  </a:schemeClr>
                </a:solidFill>
                <a:latin typeface="Times New Roman" panose="02020603050405020304" pitchFamily="18" charset="0"/>
                <a:cs typeface="Times New Roman" panose="02020603050405020304" pitchFamily="18" charset="0"/>
              </a:rPr>
              <a:t>Đặc</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điểm</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cốt</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truyện</a:t>
            </a:r>
            <a:endParaRPr lang="en-US" sz="26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75967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5B5AC-D594-1140-8B8A-631D4DB7CB98}"/>
              </a:ext>
            </a:extLst>
          </p:cNvPr>
          <p:cNvSpPr>
            <a:spLocks noGrp="1"/>
          </p:cNvSpPr>
          <p:nvPr>
            <p:ph type="title"/>
          </p:nvPr>
        </p:nvSpPr>
        <p:spPr>
          <a:xfrm>
            <a:off x="304800" y="232529"/>
            <a:ext cx="11582400" cy="579420"/>
          </a:xfrm>
        </p:spPr>
        <p:txBody>
          <a:bodyPr>
            <a:noAutofit/>
          </a:bodyPr>
          <a:lstStyle/>
          <a:p>
            <a:pPr algn="ctr"/>
            <a:r>
              <a:rPr lang="en-VN" sz="3500" b="1" i="1" dirty="0">
                <a:solidFill>
                  <a:srgbClr val="7030A0"/>
                </a:solidFill>
                <a:latin typeface="Times New Roman" panose="02020603050405020304" pitchFamily="18" charset="0"/>
                <a:cs typeface="Times New Roman" panose="02020603050405020304" pitchFamily="18" charset="0"/>
              </a:rPr>
              <a:t>Sắp xếp các sự kiện sau theo trình tự xuất hiện trong văn bản</a:t>
            </a:r>
          </a:p>
        </p:txBody>
      </p:sp>
      <p:sp>
        <p:nvSpPr>
          <p:cNvPr id="4" name="TextBox 3">
            <a:extLst>
              <a:ext uri="{FF2B5EF4-FFF2-40B4-BE49-F238E27FC236}">
                <a16:creationId xmlns:a16="http://schemas.microsoft.com/office/drawing/2014/main" id="{2A6E8BE1-0972-8D4C-BFD5-34B35A0A6FF4}"/>
              </a:ext>
            </a:extLst>
          </p:cNvPr>
          <p:cNvSpPr txBox="1"/>
          <p:nvPr/>
        </p:nvSpPr>
        <p:spPr>
          <a:xfrm>
            <a:off x="1190625" y="1017359"/>
            <a:ext cx="9810750" cy="4708981"/>
          </a:xfrm>
          <a:prstGeom prst="rect">
            <a:avLst/>
          </a:prstGeom>
          <a:noFill/>
        </p:spPr>
        <p:txBody>
          <a:bodyPr wrap="square" rtlCol="0">
            <a:spAutoFit/>
          </a:bodyPr>
          <a:lstStyle/>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vua</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Vọng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mang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Thận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kéo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báu</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Quân Minh sang </a:t>
            </a:r>
            <a:r>
              <a:rPr lang="en-US" sz="3000" dirty="0" err="1">
                <a:latin typeface="Times New Roman" panose="02020603050405020304" pitchFamily="18" charset="0"/>
                <a:cs typeface="Times New Roman" panose="02020603050405020304" pitchFamily="18" charset="0"/>
              </a:rPr>
              <a:t>xâm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nước</a:t>
            </a:r>
            <a:r>
              <a:rPr lang="en-US" sz="3000" dirty="0">
                <a:latin typeface="Times New Roman" panose="02020603050405020304" pitchFamily="18" charset="0"/>
                <a:cs typeface="Times New Roman" panose="02020603050405020304" pitchFamily="18" charset="0"/>
              </a:rPr>
              <a:t> ta</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tay</a:t>
            </a:r>
            <a:r>
              <a:rPr lang="en-US" sz="3000" dirty="0">
                <a:latin typeface="Times New Roman" panose="02020603050405020304" pitchFamily="18" charset="0"/>
                <a:cs typeface="Times New Roman" panose="02020603050405020304" pitchFamily="18" charset="0"/>
              </a:rPr>
              <a:t> 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Minh </a:t>
            </a:r>
            <a:r>
              <a:rPr lang="en-US" sz="3000" dirty="0" err="1">
                <a:latin typeface="Times New Roman" panose="02020603050405020304" pitchFamily="18" charset="0"/>
                <a:cs typeface="Times New Roman" panose="02020603050405020304" pitchFamily="18" charset="0"/>
              </a:rPr>
              <a:t>kinh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vía</a:t>
            </a:r>
            <a:r>
              <a:rPr lang="en-US" sz="3000">
                <a:latin typeface="Times New Roman" panose="02020603050405020304" pitchFamily="18" charset="0"/>
                <a:cs typeface="Times New Roman" panose="02020603050405020304" pitchFamily="18" charset="0"/>
              </a:rPr>
              <a:t>.</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khởi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nghĩa</a:t>
            </a:r>
            <a:r>
              <a:rPr lang="en-US" sz="3000" dirty="0">
                <a:latin typeface="Times New Roman" panose="02020603050405020304" pitchFamily="18" charset="0"/>
                <a:cs typeface="Times New Roman" panose="02020603050405020304" pitchFamily="18" charset="0"/>
              </a:rPr>
              <a:t> Lam </a:t>
            </a:r>
            <a:r>
              <a:rPr lang="en-US" sz="3000" dirty="0" err="1">
                <a:latin typeface="Times New Roman" panose="02020603050405020304" pitchFamily="18" charset="0"/>
                <a:cs typeface="Times New Roman" panose="02020603050405020304" pitchFamily="18" charset="0"/>
              </a:rPr>
              <a:t>Sơn</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Vọng</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a:latin typeface="Times New Roman" panose="02020603050405020304" pitchFamily="18" charset="0"/>
                <a:cs typeface="Times New Roman" panose="02020603050405020304" pitchFamily="18" charset="0"/>
              </a:rPr>
              <a:t>Lê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ngọc</a:t>
            </a:r>
            <a:endParaRPr lang="en-VN" sz="3000" dirty="0">
              <a:latin typeface="Times New Roman" panose="02020603050405020304" pitchFamily="18" charset="0"/>
              <a:cs typeface="Times New Roman" panose="02020603050405020304" pitchFamily="18" charset="0"/>
            </a:endParaRPr>
          </a:p>
          <a:p>
            <a:pPr marL="514350" lvl="0" indent="-514350">
              <a:buFont typeface="+mj-lt"/>
              <a:buAutoNum type="alphaLcParenR"/>
            </a:pP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Long </a:t>
            </a:r>
            <a:r>
              <a:rPr lang="en-US" sz="3000" dirty="0" err="1">
                <a:latin typeface="Times New Roman" panose="02020603050405020304" pitchFamily="18" charset="0"/>
                <a:cs typeface="Times New Roman" panose="02020603050405020304" pitchFamily="18" charset="0"/>
              </a:rPr>
              <a:t>Quân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Rùa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đòi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gươm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báu</a:t>
            </a:r>
            <a:endParaRPr lang="en-VN" sz="3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DA36FAC-365C-7344-9B4F-51E626C3EAF5}"/>
              </a:ext>
            </a:extLst>
          </p:cNvPr>
          <p:cNvSpPr txBox="1"/>
          <p:nvPr/>
        </p:nvSpPr>
        <p:spPr>
          <a:xfrm>
            <a:off x="1190625" y="5726340"/>
            <a:ext cx="9458325" cy="784830"/>
          </a:xfrm>
          <a:prstGeom prst="rect">
            <a:avLst/>
          </a:prstGeom>
          <a:noFill/>
        </p:spPr>
        <p:txBody>
          <a:bodyPr wrap="square" rtlCol="0">
            <a:spAutoFit/>
          </a:bodyPr>
          <a:lstStyle/>
          <a:p>
            <a:r>
              <a:rPr lang="en-US" sz="4500" dirty="0">
                <a:solidFill>
                  <a:srgbClr val="C00000"/>
                </a:solidFill>
                <a:latin typeface="Times New Roman" panose="02020603050405020304" pitchFamily="18" charset="0"/>
                <a:cs typeface="Times New Roman" panose="02020603050405020304" pitchFamily="18" charset="0"/>
              </a:rPr>
              <a:t>d → f → c → h → e → a → </a:t>
            </a:r>
            <a:r>
              <a:rPr lang="en-US" sz="4500" dirty="0" err="1">
                <a:solidFill>
                  <a:srgbClr val="C00000"/>
                </a:solidFill>
                <a:latin typeface="Times New Roman" panose="02020603050405020304" pitchFamily="18" charset="0"/>
                <a:cs typeface="Times New Roman" panose="02020603050405020304" pitchFamily="18" charset="0"/>
              </a:rPr>
              <a:t>i</a:t>
            </a:r>
            <a:r>
              <a:rPr lang="en-US" sz="4500" dirty="0">
                <a:solidFill>
                  <a:srgbClr val="C00000"/>
                </a:solidFill>
                <a:latin typeface="Times New Roman" panose="02020603050405020304" pitchFamily="18" charset="0"/>
                <a:cs typeface="Times New Roman" panose="02020603050405020304" pitchFamily="18" charset="0"/>
              </a:rPr>
              <a:t> → g → b</a:t>
            </a:r>
            <a:endParaRPr lang="en-VN" sz="4500" dirty="0">
              <a:solidFill>
                <a:srgbClr val="C00000"/>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44AECEE6-30CA-41D8-BAD8-7CADF921320B}"/>
              </a:ext>
            </a:extLst>
          </p:cNvPr>
          <p:cNvGrpSpPr/>
          <p:nvPr/>
        </p:nvGrpSpPr>
        <p:grpSpPr>
          <a:xfrm>
            <a:off x="8096036" y="737171"/>
            <a:ext cx="3791164" cy="2691829"/>
            <a:chOff x="8096036" y="737171"/>
            <a:chExt cx="3791164" cy="2691829"/>
          </a:xfrm>
        </p:grpSpPr>
        <p:sp>
          <p:nvSpPr>
            <p:cNvPr id="10" name="Cloud 9">
              <a:extLst>
                <a:ext uri="{FF2B5EF4-FFF2-40B4-BE49-F238E27FC236}">
                  <a16:creationId xmlns:a16="http://schemas.microsoft.com/office/drawing/2014/main" id="{A18FFE9A-DE86-4245-94C7-D0B82F132E61}"/>
                </a:ext>
              </a:extLst>
            </p:cNvPr>
            <p:cNvSpPr/>
            <p:nvPr/>
          </p:nvSpPr>
          <p:spPr>
            <a:xfrm>
              <a:off x="8096036" y="737171"/>
              <a:ext cx="3791164" cy="2691829"/>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89BADC2-6D42-4C6E-9C1E-3952C80FED32}"/>
                </a:ext>
              </a:extLst>
            </p:cNvPr>
            <p:cNvSpPr txBox="1"/>
            <p:nvPr/>
          </p:nvSpPr>
          <p:spPr>
            <a:xfrm>
              <a:off x="9028976" y="1316591"/>
              <a:ext cx="2704111" cy="1200329"/>
            </a:xfrm>
            <a:prstGeom prst="rect">
              <a:avLst/>
            </a:prstGeom>
            <a:noFill/>
          </p:spPr>
          <p:txBody>
            <a:bodyPr wrap="square" rtlCol="0">
              <a:spAutoFit/>
            </a:bodyPr>
            <a:lstStyle/>
            <a:p>
              <a:r>
                <a:rPr lang="en-US" sz="2400" b="1" i="1" dirty="0" err="1">
                  <a:solidFill>
                    <a:srgbClr val="FF0000"/>
                  </a:solidFill>
                  <a:latin typeface="Times New Roman" panose="02020603050405020304" pitchFamily="18" charset="0"/>
                  <a:cs typeface="Times New Roman" panose="02020603050405020304" pitchFamily="18" charset="0"/>
                </a:rPr>
                <a:t>Sự</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việc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được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sắp</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xếp</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theo</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trình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tự</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gian</a:t>
              </a:r>
              <a:endParaRPr lang="en-US" sz="2400" b="1" i="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357003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80">
                                          <p:stCondLst>
                                            <p:cond delay="0"/>
                                          </p:stCondLst>
                                        </p:cTn>
                                        <p:tgtEl>
                                          <p:spTgt spid="12"/>
                                        </p:tgtEl>
                                      </p:cBhvr>
                                    </p:animEffect>
                                    <p:anim calcmode="lin" valueType="num">
                                      <p:cBhvr>
                                        <p:cTn id="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8" dur="26">
                                          <p:stCondLst>
                                            <p:cond delay="650"/>
                                          </p:stCondLst>
                                        </p:cTn>
                                        <p:tgtEl>
                                          <p:spTgt spid="12"/>
                                        </p:tgtEl>
                                      </p:cBhvr>
                                      <p:to x="100000" y="60000"/>
                                    </p:animScale>
                                    <p:animScale>
                                      <p:cBhvr>
                                        <p:cTn id="19" dur="166" decel="50000">
                                          <p:stCondLst>
                                            <p:cond delay="676"/>
                                          </p:stCondLst>
                                        </p:cTn>
                                        <p:tgtEl>
                                          <p:spTgt spid="12"/>
                                        </p:tgtEl>
                                      </p:cBhvr>
                                      <p:to x="100000" y="100000"/>
                                    </p:animScale>
                                    <p:animScale>
                                      <p:cBhvr>
                                        <p:cTn id="20" dur="26">
                                          <p:stCondLst>
                                            <p:cond delay="1312"/>
                                          </p:stCondLst>
                                        </p:cTn>
                                        <p:tgtEl>
                                          <p:spTgt spid="12"/>
                                        </p:tgtEl>
                                      </p:cBhvr>
                                      <p:to x="100000" y="80000"/>
                                    </p:animScale>
                                    <p:animScale>
                                      <p:cBhvr>
                                        <p:cTn id="21" dur="166" decel="50000">
                                          <p:stCondLst>
                                            <p:cond delay="1338"/>
                                          </p:stCondLst>
                                        </p:cTn>
                                        <p:tgtEl>
                                          <p:spTgt spid="12"/>
                                        </p:tgtEl>
                                      </p:cBhvr>
                                      <p:to x="100000" y="100000"/>
                                    </p:animScale>
                                    <p:animScale>
                                      <p:cBhvr>
                                        <p:cTn id="22" dur="26">
                                          <p:stCondLst>
                                            <p:cond delay="1642"/>
                                          </p:stCondLst>
                                        </p:cTn>
                                        <p:tgtEl>
                                          <p:spTgt spid="12"/>
                                        </p:tgtEl>
                                      </p:cBhvr>
                                      <p:to x="100000" y="90000"/>
                                    </p:animScale>
                                    <p:animScale>
                                      <p:cBhvr>
                                        <p:cTn id="23" dur="166" decel="50000">
                                          <p:stCondLst>
                                            <p:cond delay="1668"/>
                                          </p:stCondLst>
                                        </p:cTn>
                                        <p:tgtEl>
                                          <p:spTgt spid="12"/>
                                        </p:tgtEl>
                                      </p:cBhvr>
                                      <p:to x="100000" y="100000"/>
                                    </p:animScale>
                                    <p:animScale>
                                      <p:cBhvr>
                                        <p:cTn id="24" dur="26">
                                          <p:stCondLst>
                                            <p:cond delay="1808"/>
                                          </p:stCondLst>
                                        </p:cTn>
                                        <p:tgtEl>
                                          <p:spTgt spid="12"/>
                                        </p:tgtEl>
                                      </p:cBhvr>
                                      <p:to x="100000" y="95000"/>
                                    </p:animScale>
                                    <p:animScale>
                                      <p:cBhvr>
                                        <p:cTn id="2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2236</TotalTime>
  <Words>974</Words>
  <Application>Microsoft Office PowerPoint</Application>
  <PresentationFormat>Widescreen</PresentationFormat>
  <Paragraphs>182</Paragraphs>
  <Slides>20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#9Slide03 Arima Madurai Black</vt:lpstr>
      <vt:lpstr>#9Slide03 Arima Madurai Bold</vt:lpstr>
      <vt:lpstr>#9Slide05 SVNQuarzo</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Sắp xếp các sự kiện sau theo trình tự xuất hiện trong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Bá Thương</cp:lastModifiedBy>
  <cp:revision>31</cp:revision>
  <dcterms:created xsi:type="dcterms:W3CDTF">2021-06-20T13:50:32Z</dcterms:created>
  <dcterms:modified xsi:type="dcterms:W3CDTF">2023-09-08T13:44:35Z</dcterms:modified>
</cp:coreProperties>
</file>